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72" r:id="rId5"/>
  </p:sldMasterIdLst>
  <p:notesMasterIdLst>
    <p:notesMasterId r:id="rId18"/>
  </p:notesMasterIdLst>
  <p:handoutMasterIdLst>
    <p:handoutMasterId r:id="rId19"/>
  </p:handoutMasterIdLst>
  <p:sldIdLst>
    <p:sldId id="385" r:id="rId6"/>
    <p:sldId id="263" r:id="rId7"/>
    <p:sldId id="266" r:id="rId8"/>
    <p:sldId id="431" r:id="rId9"/>
    <p:sldId id="422" r:id="rId10"/>
    <p:sldId id="764" r:id="rId11"/>
    <p:sldId id="766" r:id="rId12"/>
    <p:sldId id="767" r:id="rId13"/>
    <p:sldId id="763" r:id="rId14"/>
    <p:sldId id="413" r:id="rId15"/>
    <p:sldId id="761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74E583-ED70-02B0-FEDD-1CC2E35E6121}" name="Burns, Ashlee M CTR DLA INFO OPERATIONS (USA)" initials="BAMCDIO(" userId="S::Ashlee.Burns.ctr@dla.mil::3d652b22-703a-4453-b9bc-a63de8cd4351" providerId="AD"/>
  <p188:author id="{B6D922D1-C993-CBC2-EFC2-BC3947D83B9F}" name="KALA" initials="K" userId="S::Kala.Craig.ctr@dla.mil::e2a1faf9-0c0a-4b0b-affd-e333d45c9f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gy, Charles V CTR DLA INFO OPERATIONS (USA)" initials="FCVCDIO(" lastIdx="6" clrIdx="0">
    <p:extLst>
      <p:ext uri="{19B8F6BF-5375-455C-9EA6-DF929625EA0E}">
        <p15:presenceInfo xmlns:p15="http://schemas.microsoft.com/office/powerpoint/2012/main" userId="S-1-5-21-834781646-4038171650-3847639893-162039" providerId="AD"/>
      </p:ext>
    </p:extLst>
  </p:cmAuthor>
  <p:cmAuthor id="2" name="Perdue, Robert B CTR (USA)" initials="PRBC(" lastIdx="9" clrIdx="1">
    <p:extLst>
      <p:ext uri="{19B8F6BF-5375-455C-9EA6-DF929625EA0E}">
        <p15:presenceInfo xmlns:p15="http://schemas.microsoft.com/office/powerpoint/2012/main" userId="S-1-5-21-834781646-4038171650-3847639893-1203698" providerId="AD"/>
      </p:ext>
    </p:extLst>
  </p:cmAuthor>
  <p:cmAuthor id="3" name="McCormick, Robert C (Reno) CTR DLA INFO OPERATIONS (USA)" initials="MRC(CDIO(" lastIdx="3" clrIdx="2">
    <p:extLst>
      <p:ext uri="{19B8F6BF-5375-455C-9EA6-DF929625EA0E}">
        <p15:presenceInfo xmlns:p15="http://schemas.microsoft.com/office/powerpoint/2012/main" userId="McCormick, Robert C (Reno) CTR DLA INFO OPERATIONS (USA)" providerId="None"/>
      </p:ext>
    </p:extLst>
  </p:cmAuthor>
  <p:cmAuthor id="4" name="Perdue, Robert B CTR (USA)" initials="P(" lastIdx="1" clrIdx="3">
    <p:extLst>
      <p:ext uri="{19B8F6BF-5375-455C-9EA6-DF929625EA0E}">
        <p15:presenceInfo xmlns:p15="http://schemas.microsoft.com/office/powerpoint/2012/main" userId="S::robert.perdue.ctr@dla.mil::663e20c5-671a-4180-bb09-051039b2fc78" providerId="AD"/>
      </p:ext>
    </p:extLst>
  </p:cmAuthor>
  <p:cmAuthor id="5" name="McCormick, Robert C (Reno) CTR DLA INFO OPERATIONS (USA)" initials="M(" lastIdx="1" clrIdx="4">
    <p:extLst>
      <p:ext uri="{19B8F6BF-5375-455C-9EA6-DF929625EA0E}">
        <p15:presenceInfo xmlns:p15="http://schemas.microsoft.com/office/powerpoint/2012/main" userId="S::robert.c.mccormick.ctr@dla.mil::5cff7af0-435f-4dde-896a-91f6e12eee11" providerId="AD"/>
      </p:ext>
    </p:extLst>
  </p:cmAuthor>
  <p:cmAuthor id="6" name="Craig, Kala W CTR (USA)" initials="C(" lastIdx="1" clrIdx="5">
    <p:extLst>
      <p:ext uri="{19B8F6BF-5375-455C-9EA6-DF929625EA0E}">
        <p15:presenceInfo xmlns:p15="http://schemas.microsoft.com/office/powerpoint/2012/main" userId="S::kala.craig.ctr@dla.mil::e2a1faf9-0c0a-4b0b-affd-e333d45c9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3A8"/>
    <a:srgbClr val="FFFFFF"/>
    <a:srgbClr val="5B9BD5"/>
    <a:srgbClr val="007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3566" autoAdjust="0"/>
  </p:normalViewPr>
  <p:slideViewPr>
    <p:cSldViewPr snapToGrid="0">
      <p:cViewPr varScale="1">
        <p:scale>
          <a:sx n="135" d="100"/>
          <a:sy n="135" d="100"/>
        </p:scale>
        <p:origin x="15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B1CE-3B17-4955-8832-F2CBB02D3529}" type="datetimeFigureOut">
              <a:rPr lang="en-US" smtClean="0"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E227-8179-4484-9A99-BCCB14DE49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7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30E3-DE1F-4117-9557-DA92E6C8B57D}" type="datetimeFigureOut">
              <a:rPr lang="en-US" smtClean="0"/>
              <a:t>7/21/2023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274638"/>
            <a:ext cx="6400800" cy="4800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28600" y="5120640"/>
            <a:ext cx="6400800" cy="37490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69680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69679"/>
            <a:ext cx="29718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A5C0E-4909-4CFA-9D5C-28EC43D03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4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350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85248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01738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41463" indent="-171450" algn="l" defTabSz="914400" rtl="0" eaLnBrk="1" latinLnBrk="0" hangingPunct="1">
      <a:spcBef>
        <a:spcPts val="6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274638"/>
            <a:ext cx="6400800" cy="4800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8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8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7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A5C0E-4909-4CFA-9D5C-28EC43D03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3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3657600"/>
            <a:ext cx="4114800" cy="1097280"/>
          </a:xfrm>
        </p:spPr>
        <p:txBody>
          <a:bodyPr anchor="ctr" anchorCtr="1">
            <a:normAutofit/>
          </a:bodyPr>
          <a:lstStyle>
            <a:lvl1pPr algn="ct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4754880"/>
            <a:ext cx="4114800" cy="1097280"/>
          </a:xfrm>
        </p:spPr>
        <p:txBody>
          <a:bodyPr anchor="t" anchorCtr="1"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248"/>
            <a:ext cx="1828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0318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83"/>
            <a:ext cx="457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76DA034-8790-47DB-B313-2AB7FC923C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9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453896"/>
            <a:ext cx="4038604" cy="47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1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0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754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92240" y="6492883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42393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463040"/>
            <a:ext cx="402336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184639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463040"/>
            <a:ext cx="4023360" cy="823912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300036"/>
            <a:ext cx="4023360" cy="39319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35803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35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459260"/>
            <a:ext cx="5029200" cy="47548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 title="Caption"/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66933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1463040"/>
            <a:ext cx="5029200" cy="475488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286000"/>
            <a:ext cx="3017520" cy="393192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7200" y="1463040"/>
            <a:ext cx="3017520" cy="82296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492240"/>
            <a:ext cx="2743200" cy="36576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/>
              <a:t>Source:  Of any significant figures</a:t>
            </a:r>
            <a:br>
              <a:rPr lang="en-US"/>
            </a:br>
            <a:r>
              <a:rPr lang="en-US"/>
              <a:t>As of Civilian Date (i.e. Month 00, 20YY)</a:t>
            </a:r>
          </a:p>
        </p:txBody>
      </p:sp>
    </p:spTree>
    <p:extLst>
      <p:ext uri="{BB962C8B-B14F-4D97-AF65-F5344CB8AC3E}">
        <p14:creationId xmlns:p14="http://schemas.microsoft.com/office/powerpoint/2010/main" val="282075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54E146-EB08-4BCE-A32A-33F48C242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0" r="5257" b="12167"/>
          <a:stretch/>
        </p:blipFill>
        <p:spPr>
          <a:xfrm>
            <a:off x="1126011" y="1737360"/>
            <a:ext cx="8017990" cy="4754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25253-B71B-4FFE-8D76-5338A935D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1767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80933-4319-45A8-8E9A-2810618134A6}"/>
              </a:ext>
            </a:extLst>
          </p:cNvPr>
          <p:cNvSpPr txBox="1"/>
          <p:nvPr userDrawn="1"/>
        </p:nvSpPr>
        <p:spPr>
          <a:xfrm>
            <a:off x="4419601" y="880422"/>
            <a:ext cx="4465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6A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Nation’s Combat Support Logistics Agency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82880" y="365760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182880" y="4754880"/>
            <a:ext cx="411480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D0B00-137F-49FB-A420-185BD67CB9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692">
            <a:off x="8006211" y="201974"/>
            <a:ext cx="1031777" cy="77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6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9B3A61-23A8-4322-BB29-A2EBBE0A5EEE}"/>
              </a:ext>
            </a:extLst>
          </p:cNvPr>
          <p:cNvSpPr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rgbClr val="007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Warfighter Always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2240" y="649224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4E134-A19D-4884-8B7F-7893412C22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" y="0"/>
            <a:ext cx="9143244" cy="11886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24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F70353F-5ECB-4B50-B3EA-C871EA4E3F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365760"/>
            <a:ext cx="5029200" cy="8229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2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4" r:id="rId9"/>
  </p:sldLayoutIdLst>
  <p:hf hdr="0" ftr="0" dt="0"/>
  <p:txStyles>
    <p:titleStyle>
      <a:lvl1pPr algn="ctr" defTabSz="914377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cs.gov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cs.gov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5073451"/>
            <a:ext cx="4114800" cy="1227605"/>
          </a:xfrm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B841F05-6371-A4DC-BE03-3A8B13882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5999"/>
            <a:ext cx="3785616" cy="2143957"/>
          </a:xfrm>
        </p:spPr>
        <p:txBody>
          <a:bodyPr>
            <a:normAutofit/>
          </a:bodyPr>
          <a:lstStyle/>
          <a:p>
            <a:br>
              <a:rPr lang="en-US" altLang="en-US" sz="2800" dirty="0">
                <a:cs typeface="Arial" charset="0"/>
              </a:rPr>
            </a:br>
            <a:br>
              <a:rPr lang="en-US" altLang="en-US" sz="2800" dirty="0">
                <a:cs typeface="Arial" charset="0"/>
              </a:rPr>
            </a:br>
            <a:r>
              <a:rPr lang="en-US" altLang="en-US" sz="2800" dirty="0">
                <a:cs typeface="Arial" charset="0"/>
              </a:rPr>
              <a:t>Theater Business Clearance (TBC)</a:t>
            </a:r>
            <a:endParaRPr lang="en-US" altLang="en-US" dirty="0"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6A356-AA58-D03C-D4A9-564EF56A10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59" y="4579563"/>
            <a:ext cx="2001298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30CFFD-79E6-BAB5-7F4C-AAC714A2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78042-F663-2FD6-2453-56573700F231}"/>
              </a:ext>
            </a:extLst>
          </p:cNvPr>
          <p:cNvSpPr txBox="1"/>
          <p:nvPr/>
        </p:nvSpPr>
        <p:spPr>
          <a:xfrm>
            <a:off x="2045616" y="1329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3DA6B7-DE79-2642-A7C1-609A45C9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525" y="155341"/>
            <a:ext cx="5029200" cy="822960"/>
          </a:xfrm>
        </p:spPr>
        <p:txBody>
          <a:bodyPr/>
          <a:lstStyle/>
          <a:p>
            <a:r>
              <a:rPr lang="en-US" dirty="0"/>
              <a:t>Synchronized Pre-Deployment and Operational Tracker (SPOT)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6DE919-A60E-9E02-CEB0-97AE863C5561}"/>
              </a:ext>
            </a:extLst>
          </p:cNvPr>
          <p:cNvGrpSpPr/>
          <p:nvPr/>
        </p:nvGrpSpPr>
        <p:grpSpPr>
          <a:xfrm>
            <a:off x="1187450" y="1147943"/>
            <a:ext cx="7956549" cy="4165186"/>
            <a:chOff x="1187450" y="1147943"/>
            <a:chExt cx="7956549" cy="41651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ACADCFF-E699-311B-F5A6-7AB83795D4D5}"/>
                </a:ext>
              </a:extLst>
            </p:cNvPr>
            <p:cNvSpPr txBox="1"/>
            <p:nvPr/>
          </p:nvSpPr>
          <p:spPr>
            <a:xfrm>
              <a:off x="1187450" y="1147943"/>
              <a:ext cx="7956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Upon approval, the TBC Number,&amp; Pin are automatically sent to  Synchronized, Pre-Deployment and Operational tracker via a web service</a:t>
              </a:r>
              <a:r>
                <a:rPr lang="en-US" sz="1600" dirty="0"/>
                <a:t>.</a:t>
              </a:r>
            </a:p>
            <a:p>
              <a:pPr algn="ctr"/>
              <a:r>
                <a:rPr lang="en-US" sz="1600" dirty="0"/>
                <a:t>.</a:t>
              </a:r>
            </a:p>
          </p:txBody>
        </p:sp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562FB35-6E83-3761-A840-87087DD9D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750" y="2004340"/>
              <a:ext cx="6026150" cy="3308789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971EE4-0FFB-2108-4209-152877C08FEB}"/>
                </a:ext>
              </a:extLst>
            </p:cNvPr>
            <p:cNvCxnSpPr>
              <a:cxnSpLocks/>
            </p:cNvCxnSpPr>
            <p:nvPr/>
          </p:nvCxnSpPr>
          <p:spPr>
            <a:xfrm>
              <a:off x="3597275" y="1755661"/>
              <a:ext cx="0" cy="13875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19B594B-E6F9-2891-8635-19E45E2A2F80}"/>
              </a:ext>
            </a:extLst>
          </p:cNvPr>
          <p:cNvSpPr txBox="1"/>
          <p:nvPr/>
        </p:nvSpPr>
        <p:spPr>
          <a:xfrm>
            <a:off x="2137981" y="5520650"/>
            <a:ext cx="5904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 the TBC is approved, a contracting officer can submit  	for an LOA’s in SPOT for contractor deployment.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3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B8D3-CBF1-2255-D05A-BF3B26B6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310" y="450116"/>
            <a:ext cx="5029200" cy="822960"/>
          </a:xfrm>
        </p:spPr>
        <p:txBody>
          <a:bodyPr/>
          <a:lstStyle/>
          <a:p>
            <a:r>
              <a:rPr lang="en-US" dirty="0"/>
              <a:t>TBC is the Key to Success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0A6AB2-A614-2302-D764-9113ADE3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50714-83B6-9AA7-3DB9-A41D73758497}"/>
              </a:ext>
            </a:extLst>
          </p:cNvPr>
          <p:cNvSpPr txBox="1"/>
          <p:nvPr/>
        </p:nvSpPr>
        <p:spPr>
          <a:xfrm>
            <a:off x="501650" y="3783175"/>
            <a:ext cx="84137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1063A8"/>
                </a:solidFill>
              </a:rPr>
              <a:t> Support and resources are always available.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Please utilize the Helpdesk and Feedback button, available on all pages, to submit a helpdesk ticket.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can also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access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guide in the application by clicking on resources.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TBC guides and references are accessible through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Capability Overview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tab located on the JCXS website: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https://www.jccs.gov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D83ED-EC63-205E-5E1F-E8D1F075A279}"/>
              </a:ext>
            </a:extLst>
          </p:cNvPr>
          <p:cNvSpPr txBox="1"/>
          <p:nvPr/>
        </p:nvSpPr>
        <p:spPr>
          <a:xfrm>
            <a:off x="424355" y="1284911"/>
            <a:ext cx="78168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 algn="ctr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1063A8"/>
                </a:solidFill>
              </a:rPr>
              <a:t> KEY reasons why TBC is the optimal choice.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From solicitation to post award, TBC allows you to copy, transfer, and submit your TBC.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automated workflow routes the TBC form once submitted and email notifications are sent upon approval/disapproval of TBC.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Upon Final approval, TBC number and PIIN/PIID are sent to SPOT.</a:t>
            </a:r>
          </a:p>
          <a:p>
            <a:pPr lvl="1"/>
            <a:endParaRPr lang="en-US" sz="1600" dirty="0"/>
          </a:p>
          <a:p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77005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1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635" y="365752"/>
            <a:ext cx="5029200" cy="82296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About TBC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Capabilities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Registration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Form &amp; Submission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Key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SPOT Integration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Support &amp; Resources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5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083" y="365752"/>
            <a:ext cx="5029200" cy="822960"/>
          </a:xfrm>
        </p:spPr>
        <p:txBody>
          <a:bodyPr/>
          <a:lstStyle/>
          <a:p>
            <a:r>
              <a:rPr lang="en-US" dirty="0"/>
              <a:t>About TBC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Theater Business Clearance (TBC)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Theater Business Clearance (TBC) is a web-based automated solution residing on the Joint Contingency and Expeditionary Services (JCXS) platform</a:t>
            </a:r>
          </a:p>
          <a:p>
            <a:pPr marL="457189" lvl="1" indent="0">
              <a:buNone/>
            </a:pPr>
            <a:endParaRPr lang="en-US" sz="19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It provides the Combatant Commander the ability to synchronize and integrate contracted support flowing into Areas of Responsibility (AOR) </a:t>
            </a:r>
          </a:p>
          <a:p>
            <a:pPr marL="914377" lvl="2" indent="0">
              <a:buNone/>
            </a:pPr>
            <a:endParaRPr lang="en-US" sz="19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TBC is currently applicable to contracts with a total value (base and all options) in excess of $150,000.00 which require contractor personnel to deploy for a period greater than 30 days</a:t>
            </a:r>
          </a:p>
          <a:p>
            <a:pPr marL="914377" lvl="2" indent="0">
              <a:buNone/>
            </a:pPr>
            <a:endParaRPr lang="en-US" sz="19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900" dirty="0"/>
              <a:t>TBCs are renewed annually for each follow-on Period of Performance where the above criteria is met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0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ADE1-DAEA-0A57-047D-F2ED4E0B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469" y="365761"/>
            <a:ext cx="5029200" cy="822960"/>
          </a:xfrm>
        </p:spPr>
        <p:txBody>
          <a:bodyPr/>
          <a:lstStyle/>
          <a:p>
            <a:r>
              <a:rPr lang="en-US" dirty="0"/>
              <a:t>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EAC81-9127-7A23-60FE-199318428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5634"/>
            <a:ext cx="8229600" cy="4796605"/>
          </a:xfrm>
        </p:spPr>
        <p:txBody>
          <a:bodyPr>
            <a:norm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TBC's automated workflow facilitates Solicitation, Award, and Post-Award processes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All TBC approvals are valid for a 12-month period                    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Assures contractor personnel life support requirements are addressed and coordinated prior to contract award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Automatic Email notifications when a TBC Package is Assigned, Approved, or Rejected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Advanced filter capability with Exports to Excel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Connection to Synchronized Pre-deployment Operational Tracker(SPOT) via a Webservice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Upload Feature available for supporting documentation            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53144-F851-B51B-29FF-2D354006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C8807-6EF6-D3C6-EB44-266CAC740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492240"/>
            <a:ext cx="274320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5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1452E-388F-E9BF-605F-17452D9B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0A399A12-B728-9BB5-3A78-8E19B2B279EB}"/>
              </a:ext>
            </a:extLst>
          </p:cNvPr>
          <p:cNvSpPr txBox="1">
            <a:spLocks/>
          </p:cNvSpPr>
          <p:nvPr/>
        </p:nvSpPr>
        <p:spPr>
          <a:xfrm>
            <a:off x="2894076" y="254637"/>
            <a:ext cx="5243558" cy="791020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 </a:t>
            </a:r>
            <a:r>
              <a:rPr lang="en-US" dirty="0"/>
              <a:t>Registration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3D620A-B2F1-BEF9-09D2-E8C168130A3E}"/>
              </a:ext>
            </a:extLst>
          </p:cNvPr>
          <p:cNvSpPr txBox="1"/>
          <p:nvPr/>
        </p:nvSpPr>
        <p:spPr>
          <a:xfrm>
            <a:off x="710214" y="1472693"/>
            <a:ext cx="812306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TBC Registration 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Navigate to </a:t>
            </a:r>
            <a:r>
              <a:rPr lang="en-US" dirty="0">
                <a:hlinkClick r:id="rId2"/>
              </a:rPr>
              <a:t>https://www.jccs.gov</a:t>
            </a:r>
            <a:endParaRPr lang="en-US" dirty="0"/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Select Government Login.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Locate TBC in the list of applications and select “Launch”.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Complete registration information.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After registering on the site, users will receive an email with a link to verify 	their email address. Users must select the email 	verification link.</a:t>
            </a:r>
          </a:p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	Registering on </a:t>
            </a:r>
            <a:r>
              <a:rPr lang="en-US" dirty="0">
                <a:hlinkClick r:id="rId2"/>
              </a:rPr>
              <a:t>https://www.jccs.gov</a:t>
            </a:r>
            <a:r>
              <a:rPr lang="en-US" dirty="0"/>
              <a:t> completes the first step of 	registration. The request for an active account will be reviewed and 	processed promptly.</a:t>
            </a:r>
          </a:p>
        </p:txBody>
      </p:sp>
    </p:spTree>
    <p:extLst>
      <p:ext uri="{BB962C8B-B14F-4D97-AF65-F5344CB8AC3E}">
        <p14:creationId xmlns:p14="http://schemas.microsoft.com/office/powerpoint/2010/main" val="366571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37E0EE-DE09-D81E-DB59-42A2FDFB7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77332"/>
            <a:ext cx="9144000" cy="3553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A07BE5-F584-41D3-749E-F4519024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876" y="354372"/>
            <a:ext cx="5029200" cy="822960"/>
          </a:xfrm>
        </p:spPr>
        <p:txBody>
          <a:bodyPr/>
          <a:lstStyle/>
          <a:p>
            <a:r>
              <a:rPr lang="en-US" dirty="0"/>
              <a:t>Five Basic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F61DA1-5588-BA8C-2ACE-A1F5089A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6</a:t>
            </a:fld>
            <a:endParaRPr lang="en-US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2AB62B7A-6613-379F-461D-E9EBE2982A40}"/>
              </a:ext>
            </a:extLst>
          </p:cNvPr>
          <p:cNvSpPr/>
          <p:nvPr/>
        </p:nvSpPr>
        <p:spPr>
          <a:xfrm>
            <a:off x="1403350" y="1477923"/>
            <a:ext cx="7054850" cy="482307"/>
          </a:xfrm>
          <a:prstGeom prst="curved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20" name="TextBox 19">
            <a:extLst>
              <a:ext uri="{FF2B5EF4-FFF2-40B4-BE49-F238E27FC236}">
                <a16:creationId xmlns:a16="http://schemas.microsoft.com/office/drawing/2014/main" id="{074499ED-CF6B-3B2D-C4E7-E4560EA899FC}"/>
              </a:ext>
            </a:extLst>
          </p:cNvPr>
          <p:cNvSpPr txBox="1"/>
          <p:nvPr/>
        </p:nvSpPr>
        <p:spPr>
          <a:xfrm>
            <a:off x="1" y="2612863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Use the numbers at the top of the form to help navigate the five form sections. </a:t>
            </a:r>
            <a:endParaRPr lang="en-US" sz="800" dirty="0"/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five sections are TBC Package Data, Mandatory Requirements, Contract Risk Level, Supporting Documentation and TBC Review.</a:t>
            </a:r>
            <a:endParaRPr lang="en-US" sz="800" dirty="0"/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submitting for an AoR where a GFLSV is required, work closely with the GFLSV Requiring Activity (RA).</a:t>
            </a:r>
            <a:endParaRPr lang="en-US" sz="800" dirty="0"/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Upload one GFLSV per location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47DC9-5005-371B-CF93-3205F042A5AD}"/>
              </a:ext>
            </a:extLst>
          </p:cNvPr>
          <p:cNvSpPr txBox="1"/>
          <p:nvPr/>
        </p:nvSpPr>
        <p:spPr>
          <a:xfrm>
            <a:off x="1996068" y="5316617"/>
            <a:ext cx="4594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User-Friendly Navigation Bar Leads The User Through Each Step</a:t>
            </a:r>
          </a:p>
        </p:txBody>
      </p:sp>
    </p:spTree>
    <p:extLst>
      <p:ext uri="{BB962C8B-B14F-4D97-AF65-F5344CB8AC3E}">
        <p14:creationId xmlns:p14="http://schemas.microsoft.com/office/powerpoint/2010/main" val="108843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9141C-5B5D-66A7-DA85-CC2AB841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41ED6-BE3B-742C-D146-76EA08E38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355"/>
            <a:ext cx="9144000" cy="4157289"/>
          </a:xfrm>
          <a:prstGeom prst="rect">
            <a:avLst/>
          </a:prstGeom>
          <a:ln>
            <a:solidFill>
              <a:srgbClr val="1063A8"/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C6BB40E-9103-4F1A-6BB6-0DB7E0F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822" y="334031"/>
            <a:ext cx="5029200" cy="822960"/>
          </a:xfrm>
        </p:spPr>
        <p:txBody>
          <a:bodyPr/>
          <a:lstStyle/>
          <a:p>
            <a:r>
              <a:rPr lang="en-US" dirty="0"/>
              <a:t>Create a TBC Package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323D29-C886-EBC5-F43E-FEF9E17A98C6}"/>
              </a:ext>
            </a:extLst>
          </p:cNvPr>
          <p:cNvSpPr/>
          <p:nvPr/>
        </p:nvSpPr>
        <p:spPr>
          <a:xfrm>
            <a:off x="6299200" y="3530600"/>
            <a:ext cx="90170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73880-EB17-B0A8-A755-DBCA5B551974}"/>
              </a:ext>
            </a:extLst>
          </p:cNvPr>
          <p:cNvSpPr/>
          <p:nvPr/>
        </p:nvSpPr>
        <p:spPr>
          <a:xfrm>
            <a:off x="6299200" y="3846829"/>
            <a:ext cx="90170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157E1C-80A1-4249-36E1-5B938E5EC7B2}"/>
              </a:ext>
            </a:extLst>
          </p:cNvPr>
          <p:cNvSpPr/>
          <p:nvPr/>
        </p:nvSpPr>
        <p:spPr>
          <a:xfrm>
            <a:off x="6299200" y="4163058"/>
            <a:ext cx="112395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A56F1B-CCE8-6F6F-7CC1-C1D5B340BE30}"/>
              </a:ext>
            </a:extLst>
          </p:cNvPr>
          <p:cNvSpPr txBox="1"/>
          <p:nvPr/>
        </p:nvSpPr>
        <p:spPr>
          <a:xfrm>
            <a:off x="6546850" y="3489012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Jane Doe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B2DC25-81DE-D5FE-53FA-6B3356AB7FCB}"/>
              </a:ext>
            </a:extLst>
          </p:cNvPr>
          <p:cNvSpPr txBox="1"/>
          <p:nvPr/>
        </p:nvSpPr>
        <p:spPr>
          <a:xfrm>
            <a:off x="6546850" y="3798894"/>
            <a:ext cx="1504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1-800-555-DLA7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7C7368-B5CE-2765-EB98-B23CD5B5D7C6}"/>
              </a:ext>
            </a:extLst>
          </p:cNvPr>
          <p:cNvSpPr txBox="1"/>
          <p:nvPr/>
        </p:nvSpPr>
        <p:spPr>
          <a:xfrm>
            <a:off x="6750050" y="42254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31BEBC-B112-E07A-70DA-6618F9CEA454}"/>
              </a:ext>
            </a:extLst>
          </p:cNvPr>
          <p:cNvSpPr/>
          <p:nvPr/>
        </p:nvSpPr>
        <p:spPr>
          <a:xfrm>
            <a:off x="6457950" y="4225414"/>
            <a:ext cx="79375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445E06-46AB-A8C4-10B3-4BDA44AD60E3}"/>
              </a:ext>
            </a:extLst>
          </p:cNvPr>
          <p:cNvSpPr txBox="1"/>
          <p:nvPr/>
        </p:nvSpPr>
        <p:spPr>
          <a:xfrm>
            <a:off x="6375400" y="4133081"/>
            <a:ext cx="2914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Jane.Doe@dla.mil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7B3A3-1130-ED14-354F-4CE9713C5F62}"/>
              </a:ext>
            </a:extLst>
          </p:cNvPr>
          <p:cNvSpPr/>
          <p:nvPr/>
        </p:nvSpPr>
        <p:spPr>
          <a:xfrm>
            <a:off x="7251700" y="1455007"/>
            <a:ext cx="1892300" cy="147145"/>
          </a:xfrm>
          <a:prstGeom prst="rect">
            <a:avLst/>
          </a:prstGeom>
          <a:solidFill>
            <a:srgbClr val="10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E787B-DAA9-5A46-917A-B916A6E5EDB4}"/>
              </a:ext>
            </a:extLst>
          </p:cNvPr>
          <p:cNvSpPr txBox="1"/>
          <p:nvPr/>
        </p:nvSpPr>
        <p:spPr>
          <a:xfrm>
            <a:off x="1333500" y="577942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is a simple user interface to input TBC package data.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6E3105-DE29-F2AB-99AC-99DEB1742EDC}"/>
              </a:ext>
            </a:extLst>
          </p:cNvPr>
          <p:cNvSpPr/>
          <p:nvPr/>
        </p:nvSpPr>
        <p:spPr>
          <a:xfrm>
            <a:off x="0" y="2159000"/>
            <a:ext cx="1504950" cy="6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7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2BBF-368D-6C64-CC7D-CCFAD724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469" y="390303"/>
            <a:ext cx="5029200" cy="822960"/>
          </a:xfrm>
        </p:spPr>
        <p:txBody>
          <a:bodyPr/>
          <a:lstStyle/>
          <a:p>
            <a:r>
              <a:rPr lang="en-US" dirty="0"/>
              <a:t>Mandatory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C92CC7-9453-2D5D-20E1-25A99561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DAA79B-BEE9-524F-1CF0-67F44FD82502}"/>
              </a:ext>
            </a:extLst>
          </p:cNvPr>
          <p:cNvGrpSpPr/>
          <p:nvPr/>
        </p:nvGrpSpPr>
        <p:grpSpPr>
          <a:xfrm>
            <a:off x="787400" y="1290320"/>
            <a:ext cx="7899400" cy="3604157"/>
            <a:chOff x="606699" y="1370494"/>
            <a:chExt cx="4288572" cy="1990165"/>
          </a:xfrm>
        </p:grpSpPr>
        <p:pic>
          <p:nvPicPr>
            <p:cNvPr id="5" name="Picture 4" descr="image">
              <a:extLst>
                <a:ext uri="{FF2B5EF4-FFF2-40B4-BE49-F238E27FC236}">
                  <a16:creationId xmlns:a16="http://schemas.microsoft.com/office/drawing/2014/main" id="{0683D86E-4E97-AAF8-51A8-A0418103D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699" y="1370494"/>
              <a:ext cx="4288572" cy="1990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B35EFF-943B-2B9D-3FF5-C5DA6A61E863}"/>
                </a:ext>
              </a:extLst>
            </p:cNvPr>
            <p:cNvSpPr/>
            <p:nvPr/>
          </p:nvSpPr>
          <p:spPr>
            <a:xfrm>
              <a:off x="3682460" y="1450223"/>
              <a:ext cx="1205006" cy="222957"/>
            </a:xfrm>
            <a:prstGeom prst="rect">
              <a:avLst/>
            </a:prstGeom>
            <a:solidFill>
              <a:srgbClr val="1063A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1B76B329-74AF-7225-BE08-D6B3891F880A}"/>
              </a:ext>
            </a:extLst>
          </p:cNvPr>
          <p:cNvSpPr/>
          <p:nvPr/>
        </p:nvSpPr>
        <p:spPr>
          <a:xfrm>
            <a:off x="2152650" y="1930400"/>
            <a:ext cx="1504950" cy="6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1509D-814D-8E6E-2902-CB3568357C1A}"/>
              </a:ext>
            </a:extLst>
          </p:cNvPr>
          <p:cNvSpPr txBox="1"/>
          <p:nvPr/>
        </p:nvSpPr>
        <p:spPr>
          <a:xfrm>
            <a:off x="1194019" y="5383014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 selecting Cocom and location, country clauses are displayed.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8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D2F0DF6-7028-0644-2BD8-1D34975A230A}"/>
              </a:ext>
            </a:extLst>
          </p:cNvPr>
          <p:cNvCxnSpPr/>
          <p:nvPr/>
        </p:nvCxnSpPr>
        <p:spPr>
          <a:xfrm>
            <a:off x="4159250" y="6096000"/>
            <a:ext cx="1263650" cy="254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9141C-5B5D-66A7-DA85-CC2AB841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353F-5ECB-4B50-B3EA-C871EA4E3F32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769056-0581-0DB1-8B2F-ACA32694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241"/>
            <a:ext cx="8616960" cy="3943909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E33CEED8-59A1-7BF7-89E6-7E239A41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814" y="413106"/>
            <a:ext cx="5029200" cy="822960"/>
          </a:xfrm>
        </p:spPr>
        <p:txBody>
          <a:bodyPr/>
          <a:lstStyle/>
          <a:p>
            <a:pPr algn="l"/>
            <a:r>
              <a:rPr lang="en-US" dirty="0"/>
              <a:t>Contract Risk Level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7D5C225-77B0-2E79-4CBD-B57E5D097C9E}"/>
              </a:ext>
            </a:extLst>
          </p:cNvPr>
          <p:cNvSpPr/>
          <p:nvPr/>
        </p:nvSpPr>
        <p:spPr>
          <a:xfrm>
            <a:off x="3149600" y="1263650"/>
            <a:ext cx="1504950" cy="635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BD40C8-6763-2F79-3588-46FC7DC23951}"/>
              </a:ext>
            </a:extLst>
          </p:cNvPr>
          <p:cNvSpPr txBox="1"/>
          <p:nvPr/>
        </p:nvSpPr>
        <p:spPr>
          <a:xfrm>
            <a:off x="3149600" y="5655675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Enter the number of </a:t>
            </a:r>
            <a:r>
              <a:rPr lang="en-US" sz="1400" b="1" dirty="0">
                <a:solidFill>
                  <a:schemeClr val="tx1"/>
                </a:solidFill>
              </a:rPr>
              <a:t>US,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HN &amp; TCN Employees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1D9F5BA-671C-1E70-2B81-D79892A32AA0}"/>
              </a:ext>
            </a:extLst>
          </p:cNvPr>
          <p:cNvCxnSpPr>
            <a:cxnSpLocks/>
          </p:cNvCxnSpPr>
          <p:nvPr/>
        </p:nvCxnSpPr>
        <p:spPr>
          <a:xfrm flipV="1">
            <a:off x="3971925" y="5099337"/>
            <a:ext cx="1800225" cy="556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388D9B4-E3D3-C30E-BBCE-D2B69DC5952C}"/>
              </a:ext>
            </a:extLst>
          </p:cNvPr>
          <p:cNvCxnSpPr>
            <a:cxnSpLocks/>
          </p:cNvCxnSpPr>
          <p:nvPr/>
        </p:nvCxnSpPr>
        <p:spPr>
          <a:xfrm flipH="1" flipV="1">
            <a:off x="2657475" y="5001125"/>
            <a:ext cx="1314450" cy="6545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1C97B1E-B1C9-51A6-383D-284F8B8AE15C}"/>
              </a:ext>
            </a:extLst>
          </p:cNvPr>
          <p:cNvSpPr txBox="1"/>
          <p:nvPr/>
        </p:nvSpPr>
        <p:spPr>
          <a:xfrm>
            <a:off x="6930110" y="2386829"/>
            <a:ext cx="2084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The </a:t>
            </a:r>
            <a:r>
              <a:rPr lang="en-US" sz="1200" b="1" dirty="0">
                <a:solidFill>
                  <a:schemeClr val="tx1"/>
                </a:solidFill>
              </a:rPr>
              <a:t>Total projected number of  contract employees </a:t>
            </a:r>
            <a:r>
              <a:rPr lang="en-US" sz="1200" dirty="0">
                <a:solidFill>
                  <a:schemeClr val="tx1"/>
                </a:solidFill>
              </a:rPr>
              <a:t>and </a:t>
            </a:r>
            <a:r>
              <a:rPr lang="en-US" sz="1200" b="1" dirty="0">
                <a:solidFill>
                  <a:schemeClr val="tx1"/>
                </a:solidFill>
              </a:rPr>
              <a:t>Number projected to be armed </a:t>
            </a:r>
            <a:r>
              <a:rPr lang="en-US" sz="1200" dirty="0">
                <a:solidFill>
                  <a:schemeClr val="tx1"/>
                </a:solidFill>
              </a:rPr>
              <a:t>are </a:t>
            </a:r>
            <a:r>
              <a:rPr lang="en-US" sz="1200" i="1" dirty="0">
                <a:solidFill>
                  <a:srgbClr val="C00000"/>
                </a:solidFill>
              </a:rPr>
              <a:t>automatically</a:t>
            </a:r>
            <a:r>
              <a:rPr lang="en-US" sz="1200" dirty="0">
                <a:solidFill>
                  <a:schemeClr val="tx1"/>
                </a:solidFill>
              </a:rPr>
              <a:t> calculated based on your input.</a:t>
            </a:r>
          </a:p>
          <a:p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173406-8CD8-6FF1-9278-0A3DA507FE2D}"/>
              </a:ext>
            </a:extLst>
          </p:cNvPr>
          <p:cNvCxnSpPr>
            <a:cxnSpLocks/>
          </p:cNvCxnSpPr>
          <p:nvPr/>
        </p:nvCxnSpPr>
        <p:spPr>
          <a:xfrm flipV="1">
            <a:off x="5461000" y="2688729"/>
            <a:ext cx="1507210" cy="3193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6D35C72-E48D-7C37-6DE8-AABA82C1F601}"/>
              </a:ext>
            </a:extLst>
          </p:cNvPr>
          <p:cNvCxnSpPr>
            <a:cxnSpLocks/>
          </p:cNvCxnSpPr>
          <p:nvPr/>
        </p:nvCxnSpPr>
        <p:spPr>
          <a:xfrm>
            <a:off x="2476500" y="3044891"/>
            <a:ext cx="0" cy="120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9809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LA Template 2020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869D7C231454396715E502847DFD7" ma:contentTypeVersion="2" ma:contentTypeDescription="Create a new document." ma:contentTypeScope="" ma:versionID="88845d47d5d33a5bd30ad00ae55af884">
  <xsd:schema xmlns:xsd="http://www.w3.org/2001/XMLSchema" xmlns:xs="http://www.w3.org/2001/XMLSchema" xmlns:p="http://schemas.microsoft.com/office/2006/metadata/properties" xmlns:ns2="89ee726f-dd79-4bc4-bfa5-bfd8ae74bf7c" targetNamespace="http://schemas.microsoft.com/office/2006/metadata/properties" ma:root="true" ma:fieldsID="9d25ba59f0488b56b4cb0177d4993a42" ns2:_="">
    <xsd:import namespace="89ee726f-dd79-4bc4-bfa5-bfd8ae74bf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e726f-dd79-4bc4-bfa5-bfd8ae74bf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BFC022-3CD1-4394-AB8E-9554127D5AA4}">
  <ds:schemaRefs>
    <ds:schemaRef ds:uri="89ee726f-dd79-4bc4-bfa5-bfd8ae74bf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E0E255-A088-468D-AF38-6E0B5A571C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30143-4726-4348-847F-3F78901F7A4D}">
  <ds:schemaRefs>
    <ds:schemaRef ds:uri="89ee726f-dd79-4bc4-bfa5-bfd8ae74bf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9046</TotalTime>
  <Words>666</Words>
  <Application>Microsoft Office PowerPoint</Application>
  <PresentationFormat>On-screen Show (4:3)</PresentationFormat>
  <Paragraphs>100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Segoe UI</vt:lpstr>
      <vt:lpstr>Times New Roman</vt:lpstr>
      <vt:lpstr>Wingdings</vt:lpstr>
      <vt:lpstr>Title Slide</vt:lpstr>
      <vt:lpstr>DLA Template 2020</vt:lpstr>
      <vt:lpstr>  Theater Business Clearance (TBC)</vt:lpstr>
      <vt:lpstr>Agenda</vt:lpstr>
      <vt:lpstr>About TBC</vt:lpstr>
      <vt:lpstr>Capabilities</vt:lpstr>
      <vt:lpstr>PowerPoint Presentation</vt:lpstr>
      <vt:lpstr>Five Basic Steps</vt:lpstr>
      <vt:lpstr>Create a TBC Package</vt:lpstr>
      <vt:lpstr>Mandatory Requirements</vt:lpstr>
      <vt:lpstr>Contract Risk Level</vt:lpstr>
      <vt:lpstr>Synchronized Pre-Deployment and Operational Tracker (SPOT)</vt:lpstr>
      <vt:lpstr>TBC is the Key to Success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Template August 2020 - J8 Variant</dc:title>
  <dc:creator>Edmiston, Emma J CIV DLA FINANCE (USA)</dc:creator>
  <cp:lastModifiedBy>Riesco, Cipriano CTR DLA INFO OPERATIONS (USA)</cp:lastModifiedBy>
  <cp:revision>80</cp:revision>
  <dcterms:created xsi:type="dcterms:W3CDTF">2020-08-25T20:47:09Z</dcterms:created>
  <dcterms:modified xsi:type="dcterms:W3CDTF">2023-07-21T20:07:33Z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0x0101004DE869D7C231454396715E502847DFD7</vt:lpwstr>
  </property>
</Properties>
</file>