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Lst>
  <p:notesMasterIdLst>
    <p:notesMasterId r:id="rId51"/>
  </p:notesMasterIdLst>
  <p:sldIdLst>
    <p:sldId id="258" r:id="rId4"/>
    <p:sldId id="265" r:id="rId5"/>
    <p:sldId id="319" r:id="rId6"/>
    <p:sldId id="262" r:id="rId7"/>
    <p:sldId id="266" r:id="rId8"/>
    <p:sldId id="268" r:id="rId9"/>
    <p:sldId id="271" r:id="rId10"/>
    <p:sldId id="272" r:id="rId11"/>
    <p:sldId id="279" r:id="rId12"/>
    <p:sldId id="270" r:id="rId13"/>
    <p:sldId id="339" r:id="rId14"/>
    <p:sldId id="336" r:id="rId15"/>
    <p:sldId id="273" r:id="rId16"/>
    <p:sldId id="276" r:id="rId17"/>
    <p:sldId id="337" r:id="rId18"/>
    <p:sldId id="275" r:id="rId19"/>
    <p:sldId id="267" r:id="rId20"/>
    <p:sldId id="284" r:id="rId21"/>
    <p:sldId id="269" r:id="rId22"/>
    <p:sldId id="326" r:id="rId23"/>
    <p:sldId id="286" r:id="rId24"/>
    <p:sldId id="287" r:id="rId25"/>
    <p:sldId id="325" r:id="rId26"/>
    <p:sldId id="288" r:id="rId27"/>
    <p:sldId id="291" r:id="rId28"/>
    <p:sldId id="290" r:id="rId29"/>
    <p:sldId id="320" r:id="rId30"/>
    <p:sldId id="294" r:id="rId31"/>
    <p:sldId id="295" r:id="rId32"/>
    <p:sldId id="296" r:id="rId33"/>
    <p:sldId id="327" r:id="rId34"/>
    <p:sldId id="298" r:id="rId35"/>
    <p:sldId id="328" r:id="rId36"/>
    <p:sldId id="329" r:id="rId37"/>
    <p:sldId id="306" r:id="rId38"/>
    <p:sldId id="330" r:id="rId39"/>
    <p:sldId id="331" r:id="rId40"/>
    <p:sldId id="310" r:id="rId41"/>
    <p:sldId id="311" r:id="rId42"/>
    <p:sldId id="312" r:id="rId43"/>
    <p:sldId id="313" r:id="rId44"/>
    <p:sldId id="341" r:id="rId45"/>
    <p:sldId id="315" r:id="rId46"/>
    <p:sldId id="332" r:id="rId47"/>
    <p:sldId id="333" r:id="rId48"/>
    <p:sldId id="334" r:id="rId49"/>
    <p:sldId id="33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s, Ashlee M CTR DLA INFO OPERATIONS (US)" initials="BAMCDIO(" lastIdx="3" clrIdx="0">
    <p:extLst>
      <p:ext uri="{19B8F6BF-5375-455C-9EA6-DF929625EA0E}">
        <p15:presenceInfo xmlns:p15="http://schemas.microsoft.com/office/powerpoint/2012/main" userId="S-1-5-21-834781646-4038171650-3847639893-301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EEEEEE"/>
    <a:srgbClr val="FFFFFF"/>
    <a:srgbClr val="DDD9C3"/>
    <a:srgbClr val="E0E0E0"/>
    <a:srgbClr val="000F2E"/>
    <a:srgbClr val="26A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D8091-0D5F-4EE4-882C-6A368CE5CB99}" v="2" dt="2022-09-01T16:36:55.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2833" autoAdjust="0"/>
  </p:normalViewPr>
  <p:slideViewPr>
    <p:cSldViewPr snapToGrid="0">
      <p:cViewPr varScale="1">
        <p:scale>
          <a:sx n="65" d="100"/>
          <a:sy n="65"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Kala W CTR (USA)" userId="e2a1faf9-0c0a-4b0b-affd-e333d45c9ff5" providerId="ADAL" clId="{23AD8091-0D5F-4EE4-882C-6A368CE5CB99}"/>
    <pc:docChg chg="modSld">
      <pc:chgData name="Craig, Kala W CTR (USA)" userId="e2a1faf9-0c0a-4b0b-affd-e333d45c9ff5" providerId="ADAL" clId="{23AD8091-0D5F-4EE4-882C-6A368CE5CB99}" dt="2022-09-01T16:37:30.208" v="152" actId="20577"/>
      <pc:docMkLst>
        <pc:docMk/>
      </pc:docMkLst>
      <pc:sldChg chg="modSp mod">
        <pc:chgData name="Craig, Kala W CTR (USA)" userId="e2a1faf9-0c0a-4b0b-affd-e333d45c9ff5" providerId="ADAL" clId="{23AD8091-0D5F-4EE4-882C-6A368CE5CB99}" dt="2022-09-01T16:37:30.208" v="152" actId="20577"/>
        <pc:sldMkLst>
          <pc:docMk/>
          <pc:sldMk cId="3256322242" sldId="341"/>
        </pc:sldMkLst>
        <pc:spChg chg="mod">
          <ac:chgData name="Craig, Kala W CTR (USA)" userId="e2a1faf9-0c0a-4b0b-affd-e333d45c9ff5" providerId="ADAL" clId="{23AD8091-0D5F-4EE4-882C-6A368CE5CB99}" dt="2022-09-01T16:37:30.208" v="152" actId="20577"/>
          <ac:spMkLst>
            <pc:docMk/>
            <pc:sldMk cId="3256322242" sldId="341"/>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81C6F-A1BD-47AE-B676-05C4B28D3D5A}" type="doc">
      <dgm:prSet loTypeId="urn:microsoft.com/office/officeart/2005/8/layout/hChevron3" loCatId="process" qsTypeId="urn:microsoft.com/office/officeart/2005/8/quickstyle/3d1" qsCatId="3D" csTypeId="urn:microsoft.com/office/officeart/2005/8/colors/colorful2" csCatId="colorful" phldr="1"/>
      <dgm:spPr/>
    </dgm:pt>
    <dgm:pt modelId="{53A53E8D-0D2D-4114-8499-AB8C591366B5}">
      <dgm:prSet phldrT="[Text]"/>
      <dgm:spPr/>
      <dgm:t>
        <a:bodyPr/>
        <a:lstStyle/>
        <a:p>
          <a:r>
            <a:rPr lang="en-US" b="1" dirty="0">
              <a:effectLst>
                <a:outerShdw blurRad="50800" dist="38100" dir="2700000" algn="tl" rotWithShape="0">
                  <a:prstClr val="black"/>
                </a:outerShdw>
              </a:effectLst>
            </a:rPr>
            <a:t>RA</a:t>
          </a:r>
        </a:p>
      </dgm:t>
    </dgm:pt>
    <dgm:pt modelId="{1ACBBCB2-F4D5-4515-AA3E-9D779AB048BD}" type="parTrans" cxnId="{ECC28160-A1C9-4EAF-9D76-20E64E212772}">
      <dgm:prSet/>
      <dgm:spPr/>
      <dgm:t>
        <a:bodyPr/>
        <a:lstStyle/>
        <a:p>
          <a:endParaRPr lang="en-US"/>
        </a:p>
      </dgm:t>
    </dgm:pt>
    <dgm:pt modelId="{1A78CCB8-7613-47C5-A9C6-FACCB00F3031}" type="sibTrans" cxnId="{ECC28160-A1C9-4EAF-9D76-20E64E212772}">
      <dgm:prSet/>
      <dgm:spPr/>
      <dgm:t>
        <a:bodyPr/>
        <a:lstStyle/>
        <a:p>
          <a:endParaRPr lang="en-US"/>
        </a:p>
      </dgm:t>
    </dgm:pt>
    <dgm:pt modelId="{28304409-9DF3-434F-AD5F-7066CEF4A18D}">
      <dgm:prSet phldrT="[Text]"/>
      <dgm:spPr/>
      <dgm:t>
        <a:bodyPr/>
        <a:lstStyle/>
        <a:p>
          <a:r>
            <a:rPr lang="en-US" b="1" dirty="0">
              <a:effectLst>
                <a:outerShdw blurRad="50800" dist="38100" dir="2700000" algn="tl" rotWithShape="0">
                  <a:prstClr val="black"/>
                </a:outerShdw>
              </a:effectLst>
            </a:rPr>
            <a:t>BOS-I</a:t>
          </a:r>
        </a:p>
      </dgm:t>
    </dgm:pt>
    <dgm:pt modelId="{2180A40E-7AB6-455D-BEA2-B9D66E78A7FA}" type="parTrans" cxnId="{747C018B-A152-44B7-8DA8-A45A29E14CB0}">
      <dgm:prSet/>
      <dgm:spPr/>
      <dgm:t>
        <a:bodyPr/>
        <a:lstStyle/>
        <a:p>
          <a:endParaRPr lang="en-US"/>
        </a:p>
      </dgm:t>
    </dgm:pt>
    <dgm:pt modelId="{B875A5BD-48E0-49F8-A82F-54222FB4B588}" type="sibTrans" cxnId="{747C018B-A152-44B7-8DA8-A45A29E14CB0}">
      <dgm:prSet/>
      <dgm:spPr/>
      <dgm:t>
        <a:bodyPr/>
        <a:lstStyle/>
        <a:p>
          <a:endParaRPr lang="en-US"/>
        </a:p>
      </dgm:t>
    </dgm:pt>
    <dgm:pt modelId="{73E5C9DC-4EEB-4A17-BACB-14C00DDF8181}">
      <dgm:prSet phldrT="[Text]"/>
      <dgm:spPr/>
      <dgm:t>
        <a:bodyPr/>
        <a:lstStyle/>
        <a:p>
          <a:r>
            <a:rPr lang="en-US" b="1" dirty="0">
              <a:effectLst>
                <a:outerShdw blurRad="50800" dist="38100" dir="2700000" algn="tl" rotWithShape="0">
                  <a:prstClr val="black"/>
                </a:outerShdw>
              </a:effectLst>
            </a:rPr>
            <a:t>OCS</a:t>
          </a:r>
        </a:p>
      </dgm:t>
    </dgm:pt>
    <dgm:pt modelId="{55ADFDE2-3B05-4202-9893-42E0D0ADDB79}" type="parTrans" cxnId="{7EE19670-3795-4F03-9044-5E9DACC5F90D}">
      <dgm:prSet/>
      <dgm:spPr/>
      <dgm:t>
        <a:bodyPr/>
        <a:lstStyle/>
        <a:p>
          <a:endParaRPr lang="en-US"/>
        </a:p>
      </dgm:t>
    </dgm:pt>
    <dgm:pt modelId="{1E125226-0C53-432B-94D9-BC452CA1894A}" type="sibTrans" cxnId="{7EE19670-3795-4F03-9044-5E9DACC5F90D}">
      <dgm:prSet/>
      <dgm:spPr/>
      <dgm:t>
        <a:bodyPr/>
        <a:lstStyle/>
        <a:p>
          <a:endParaRPr lang="en-US"/>
        </a:p>
      </dgm:t>
    </dgm:pt>
    <dgm:pt modelId="{02D0DEDE-B106-4A55-B1A8-72964BF15065}">
      <dgm:prSet/>
      <dgm:spPr/>
      <dgm:t>
        <a:bodyPr/>
        <a:lstStyle/>
        <a:p>
          <a:r>
            <a:rPr lang="en-US" b="1" dirty="0">
              <a:effectLst>
                <a:outerShdw blurRad="50800" dist="38100" dir="2700000" algn="tl" rotWithShape="0">
                  <a:prstClr val="black"/>
                </a:outerShdw>
              </a:effectLst>
            </a:rPr>
            <a:t>FINAL</a:t>
          </a:r>
        </a:p>
      </dgm:t>
    </dgm:pt>
    <dgm:pt modelId="{851322A1-2FF2-4459-B8F9-037EE6E51019}" type="parTrans" cxnId="{3DC5396F-15E0-40C5-95D2-0168C20ED9EB}">
      <dgm:prSet/>
      <dgm:spPr/>
      <dgm:t>
        <a:bodyPr/>
        <a:lstStyle/>
        <a:p>
          <a:endParaRPr lang="en-US"/>
        </a:p>
      </dgm:t>
    </dgm:pt>
    <dgm:pt modelId="{B2F43ED5-2DDE-439A-8E79-F89F17F957EF}" type="sibTrans" cxnId="{3DC5396F-15E0-40C5-95D2-0168C20ED9EB}">
      <dgm:prSet/>
      <dgm:spPr/>
      <dgm:t>
        <a:bodyPr/>
        <a:lstStyle/>
        <a:p>
          <a:endParaRPr lang="en-US"/>
        </a:p>
      </dgm:t>
    </dgm:pt>
    <dgm:pt modelId="{1D6E2417-2C51-48D6-98C1-838E5A1EDBB3}" type="pres">
      <dgm:prSet presAssocID="{8AC81C6F-A1BD-47AE-B676-05C4B28D3D5A}" presName="Name0" presStyleCnt="0">
        <dgm:presLayoutVars>
          <dgm:dir/>
          <dgm:resizeHandles val="exact"/>
        </dgm:presLayoutVars>
      </dgm:prSet>
      <dgm:spPr/>
    </dgm:pt>
    <dgm:pt modelId="{EAFCEA7E-7CDF-49FC-A5DD-724D9B44F52A}" type="pres">
      <dgm:prSet presAssocID="{53A53E8D-0D2D-4114-8499-AB8C591366B5}" presName="parTxOnly" presStyleLbl="node1" presStyleIdx="0" presStyleCnt="4">
        <dgm:presLayoutVars>
          <dgm:bulletEnabled val="1"/>
        </dgm:presLayoutVars>
      </dgm:prSet>
      <dgm:spPr/>
    </dgm:pt>
    <dgm:pt modelId="{7669FCA5-6F0C-458A-83D8-DC907A3D7331}" type="pres">
      <dgm:prSet presAssocID="{1A78CCB8-7613-47C5-A9C6-FACCB00F3031}" presName="parSpace" presStyleCnt="0"/>
      <dgm:spPr/>
    </dgm:pt>
    <dgm:pt modelId="{DFF3EB7A-D0CC-4478-BF06-75A5572881C1}" type="pres">
      <dgm:prSet presAssocID="{28304409-9DF3-434F-AD5F-7066CEF4A18D}" presName="parTxOnly" presStyleLbl="node1" presStyleIdx="1" presStyleCnt="4">
        <dgm:presLayoutVars>
          <dgm:bulletEnabled val="1"/>
        </dgm:presLayoutVars>
      </dgm:prSet>
      <dgm:spPr/>
    </dgm:pt>
    <dgm:pt modelId="{9414D732-A22F-4352-A3DE-241A656633AB}" type="pres">
      <dgm:prSet presAssocID="{B875A5BD-48E0-49F8-A82F-54222FB4B588}" presName="parSpace" presStyleCnt="0"/>
      <dgm:spPr/>
    </dgm:pt>
    <dgm:pt modelId="{79A4221C-6EF9-470A-BB2B-887B50E6A743}" type="pres">
      <dgm:prSet presAssocID="{73E5C9DC-4EEB-4A17-BACB-14C00DDF8181}" presName="parTxOnly" presStyleLbl="node1" presStyleIdx="2" presStyleCnt="4">
        <dgm:presLayoutVars>
          <dgm:bulletEnabled val="1"/>
        </dgm:presLayoutVars>
      </dgm:prSet>
      <dgm:spPr/>
    </dgm:pt>
    <dgm:pt modelId="{57A62E23-A074-43B2-89C0-0EB0A52664C4}" type="pres">
      <dgm:prSet presAssocID="{1E125226-0C53-432B-94D9-BC452CA1894A}" presName="parSpace" presStyleCnt="0"/>
      <dgm:spPr/>
    </dgm:pt>
    <dgm:pt modelId="{6D3833B1-DDE6-48F5-9958-6B5F9AA0DE28}" type="pres">
      <dgm:prSet presAssocID="{02D0DEDE-B106-4A55-B1A8-72964BF15065}" presName="parTxOnly" presStyleLbl="node1" presStyleIdx="3" presStyleCnt="4">
        <dgm:presLayoutVars>
          <dgm:bulletEnabled val="1"/>
        </dgm:presLayoutVars>
      </dgm:prSet>
      <dgm:spPr/>
    </dgm:pt>
  </dgm:ptLst>
  <dgm:cxnLst>
    <dgm:cxn modelId="{ECC28160-A1C9-4EAF-9D76-20E64E212772}" srcId="{8AC81C6F-A1BD-47AE-B676-05C4B28D3D5A}" destId="{53A53E8D-0D2D-4114-8499-AB8C591366B5}" srcOrd="0" destOrd="0" parTransId="{1ACBBCB2-F4D5-4515-AA3E-9D779AB048BD}" sibTransId="{1A78CCB8-7613-47C5-A9C6-FACCB00F3031}"/>
    <dgm:cxn modelId="{15D23945-8A34-4350-BD3C-72519B51DB1E}" type="presOf" srcId="{53A53E8D-0D2D-4114-8499-AB8C591366B5}" destId="{EAFCEA7E-7CDF-49FC-A5DD-724D9B44F52A}" srcOrd="0" destOrd="0" presId="urn:microsoft.com/office/officeart/2005/8/layout/hChevron3"/>
    <dgm:cxn modelId="{F2D4D46E-0B51-4878-8D5E-F003BDF19B7F}" type="presOf" srcId="{02D0DEDE-B106-4A55-B1A8-72964BF15065}" destId="{6D3833B1-DDE6-48F5-9958-6B5F9AA0DE28}" srcOrd="0" destOrd="0" presId="urn:microsoft.com/office/officeart/2005/8/layout/hChevron3"/>
    <dgm:cxn modelId="{D27C264F-1E2D-48D9-AF87-DDCF42E62ADE}" type="presOf" srcId="{8AC81C6F-A1BD-47AE-B676-05C4B28D3D5A}" destId="{1D6E2417-2C51-48D6-98C1-838E5A1EDBB3}" srcOrd="0" destOrd="0" presId="urn:microsoft.com/office/officeart/2005/8/layout/hChevron3"/>
    <dgm:cxn modelId="{3DC5396F-15E0-40C5-95D2-0168C20ED9EB}" srcId="{8AC81C6F-A1BD-47AE-B676-05C4B28D3D5A}" destId="{02D0DEDE-B106-4A55-B1A8-72964BF15065}" srcOrd="3" destOrd="0" parTransId="{851322A1-2FF2-4459-B8F9-037EE6E51019}" sibTransId="{B2F43ED5-2DDE-439A-8E79-F89F17F957EF}"/>
    <dgm:cxn modelId="{7EE19670-3795-4F03-9044-5E9DACC5F90D}" srcId="{8AC81C6F-A1BD-47AE-B676-05C4B28D3D5A}" destId="{73E5C9DC-4EEB-4A17-BACB-14C00DDF8181}" srcOrd="2" destOrd="0" parTransId="{55ADFDE2-3B05-4202-9893-42E0D0ADDB79}" sibTransId="{1E125226-0C53-432B-94D9-BC452CA1894A}"/>
    <dgm:cxn modelId="{747C018B-A152-44B7-8DA8-A45A29E14CB0}" srcId="{8AC81C6F-A1BD-47AE-B676-05C4B28D3D5A}" destId="{28304409-9DF3-434F-AD5F-7066CEF4A18D}" srcOrd="1" destOrd="0" parTransId="{2180A40E-7AB6-455D-BEA2-B9D66E78A7FA}" sibTransId="{B875A5BD-48E0-49F8-A82F-54222FB4B588}"/>
    <dgm:cxn modelId="{001F5C9F-387E-4474-BF41-DBBDEE5FCFFF}" type="presOf" srcId="{28304409-9DF3-434F-AD5F-7066CEF4A18D}" destId="{DFF3EB7A-D0CC-4478-BF06-75A5572881C1}" srcOrd="0" destOrd="0" presId="urn:microsoft.com/office/officeart/2005/8/layout/hChevron3"/>
    <dgm:cxn modelId="{520028FB-BECB-4E44-898C-AFC7CA7FF978}" type="presOf" srcId="{73E5C9DC-4EEB-4A17-BACB-14C00DDF8181}" destId="{79A4221C-6EF9-470A-BB2B-887B50E6A743}" srcOrd="0" destOrd="0" presId="urn:microsoft.com/office/officeart/2005/8/layout/hChevron3"/>
    <dgm:cxn modelId="{1CEA4F68-971B-49A1-9BD2-ACB92B8CEC2B}" type="presParOf" srcId="{1D6E2417-2C51-48D6-98C1-838E5A1EDBB3}" destId="{EAFCEA7E-7CDF-49FC-A5DD-724D9B44F52A}" srcOrd="0" destOrd="0" presId="urn:microsoft.com/office/officeart/2005/8/layout/hChevron3"/>
    <dgm:cxn modelId="{11A238DA-E0AF-4248-B561-2F490E4C2DA2}" type="presParOf" srcId="{1D6E2417-2C51-48D6-98C1-838E5A1EDBB3}" destId="{7669FCA5-6F0C-458A-83D8-DC907A3D7331}" srcOrd="1" destOrd="0" presId="urn:microsoft.com/office/officeart/2005/8/layout/hChevron3"/>
    <dgm:cxn modelId="{269D2869-4A60-4C98-A2EB-CB01D0869C62}" type="presParOf" srcId="{1D6E2417-2C51-48D6-98C1-838E5A1EDBB3}" destId="{DFF3EB7A-D0CC-4478-BF06-75A5572881C1}" srcOrd="2" destOrd="0" presId="urn:microsoft.com/office/officeart/2005/8/layout/hChevron3"/>
    <dgm:cxn modelId="{35777C8A-80F1-487D-B2E2-34E7A2DE83E1}" type="presParOf" srcId="{1D6E2417-2C51-48D6-98C1-838E5A1EDBB3}" destId="{9414D732-A22F-4352-A3DE-241A656633AB}" srcOrd="3" destOrd="0" presId="urn:microsoft.com/office/officeart/2005/8/layout/hChevron3"/>
    <dgm:cxn modelId="{7E89D726-8B10-494B-813E-39CE71AE53E6}" type="presParOf" srcId="{1D6E2417-2C51-48D6-98C1-838E5A1EDBB3}" destId="{79A4221C-6EF9-470A-BB2B-887B50E6A743}" srcOrd="4" destOrd="0" presId="urn:microsoft.com/office/officeart/2005/8/layout/hChevron3"/>
    <dgm:cxn modelId="{747B2A6D-FCF1-459D-8D75-F4DC41E62017}" type="presParOf" srcId="{1D6E2417-2C51-48D6-98C1-838E5A1EDBB3}" destId="{57A62E23-A074-43B2-89C0-0EB0A52664C4}" srcOrd="5" destOrd="0" presId="urn:microsoft.com/office/officeart/2005/8/layout/hChevron3"/>
    <dgm:cxn modelId="{8F33DA0B-C702-43AE-8A49-8D376A98ABCF}" type="presParOf" srcId="{1D6E2417-2C51-48D6-98C1-838E5A1EDBB3}" destId="{6D3833B1-DDE6-48F5-9958-6B5F9AA0DE28}"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CEA7E-7CDF-49FC-A5DD-724D9B44F52A}">
      <dsp:nvSpPr>
        <dsp:cNvPr id="0" name=""/>
        <dsp:cNvSpPr/>
      </dsp:nvSpPr>
      <dsp:spPr>
        <a:xfrm>
          <a:off x="662" y="621211"/>
          <a:ext cx="665110" cy="266044"/>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outerShdw blurRad="50800" dist="38100" dir="2700000" algn="tl" rotWithShape="0">
                  <a:prstClr val="black"/>
                </a:outerShdw>
              </a:effectLst>
            </a:rPr>
            <a:t>RA</a:t>
          </a:r>
        </a:p>
      </dsp:txBody>
      <dsp:txXfrm>
        <a:off x="662" y="621211"/>
        <a:ext cx="598599" cy="266044"/>
      </dsp:txXfrm>
    </dsp:sp>
    <dsp:sp modelId="{DFF3EB7A-D0CC-4478-BF06-75A5572881C1}">
      <dsp:nvSpPr>
        <dsp:cNvPr id="0" name=""/>
        <dsp:cNvSpPr/>
      </dsp:nvSpPr>
      <dsp:spPr>
        <a:xfrm>
          <a:off x="532751" y="621211"/>
          <a:ext cx="665110" cy="266044"/>
        </a:xfrm>
        <a:prstGeom prst="chevron">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outerShdw blurRad="50800" dist="38100" dir="2700000" algn="tl" rotWithShape="0">
                  <a:prstClr val="black"/>
                </a:outerShdw>
              </a:effectLst>
            </a:rPr>
            <a:t>BOS-I</a:t>
          </a:r>
        </a:p>
      </dsp:txBody>
      <dsp:txXfrm>
        <a:off x="665773" y="621211"/>
        <a:ext cx="399066" cy="266044"/>
      </dsp:txXfrm>
    </dsp:sp>
    <dsp:sp modelId="{79A4221C-6EF9-470A-BB2B-887B50E6A743}">
      <dsp:nvSpPr>
        <dsp:cNvPr id="0" name=""/>
        <dsp:cNvSpPr/>
      </dsp:nvSpPr>
      <dsp:spPr>
        <a:xfrm>
          <a:off x="1064839" y="621211"/>
          <a:ext cx="665110" cy="266044"/>
        </a:xfrm>
        <a:prstGeom prst="chevr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outerShdw blurRad="50800" dist="38100" dir="2700000" algn="tl" rotWithShape="0">
                  <a:prstClr val="black"/>
                </a:outerShdw>
              </a:effectLst>
            </a:rPr>
            <a:t>OCS</a:t>
          </a:r>
        </a:p>
      </dsp:txBody>
      <dsp:txXfrm>
        <a:off x="1197861" y="621211"/>
        <a:ext cx="399066" cy="266044"/>
      </dsp:txXfrm>
    </dsp:sp>
    <dsp:sp modelId="{6D3833B1-DDE6-48F5-9958-6B5F9AA0DE28}">
      <dsp:nvSpPr>
        <dsp:cNvPr id="0" name=""/>
        <dsp:cNvSpPr/>
      </dsp:nvSpPr>
      <dsp:spPr>
        <a:xfrm>
          <a:off x="1596927" y="621211"/>
          <a:ext cx="665110" cy="266044"/>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outerShdw blurRad="50800" dist="38100" dir="2700000" algn="tl" rotWithShape="0">
                  <a:prstClr val="black"/>
                </a:outerShdw>
              </a:effectLst>
            </a:rPr>
            <a:t>FINAL</a:t>
          </a:r>
        </a:p>
      </dsp:txBody>
      <dsp:txXfrm>
        <a:off x="1729949" y="621211"/>
        <a:ext cx="399066" cy="26604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05E4B-1BDB-44E6-BE11-F0F2E92768B2}"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ED882-32A7-4C37-9AF5-91EE43439AEC}" type="slidenum">
              <a:rPr lang="en-US" smtClean="0"/>
              <a:t>‹#›</a:t>
            </a:fld>
            <a:endParaRPr lang="en-US"/>
          </a:p>
        </p:txBody>
      </p:sp>
    </p:spTree>
    <p:extLst>
      <p:ext uri="{BB962C8B-B14F-4D97-AF65-F5344CB8AC3E}">
        <p14:creationId xmlns:p14="http://schemas.microsoft.com/office/powerpoint/2010/main" val="331272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ccs.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685800" y="1143000"/>
            <a:ext cx="5486400" cy="3086100"/>
          </a:xfrm>
          <a:ln/>
        </p:spPr>
      </p:sp>
      <p:sp>
        <p:nvSpPr>
          <p:cNvPr id="10243" name="Notes Placeholder 2"/>
          <p:cNvSpPr>
            <a:spLocks noGrp="1"/>
          </p:cNvSpPr>
          <p:nvPr>
            <p:ph type="body" idx="1"/>
          </p:nvPr>
        </p:nvSpPr>
        <p:spPr>
          <a:noFill/>
          <a:ln/>
        </p:spPr>
        <p:txBody>
          <a:bodyPr/>
          <a:lstStyle/>
          <a:p>
            <a:endParaRPr lang="en-US" dirty="0"/>
          </a:p>
        </p:txBody>
      </p:sp>
      <p:sp>
        <p:nvSpPr>
          <p:cNvPr id="1024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B931B-D70D-4730-A5C3-57EF84060D3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931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System Generated E-mails – Currently, an automated e-mail is forwarded to</a:t>
            </a:r>
            <a:r>
              <a:rPr lang="en-US" b="0" baseline="0" dirty="0"/>
              <a:t> the BOS-I once the GFLSV Form is submitted by the RA.  Upon approval of Final GFLSV, the application generates an additional E-mail Notification sent to the RA, KO and In-Country COR to notify them that the GFLSV has been approved.</a:t>
            </a:r>
            <a:endParaRPr lang="en-US" b="0" dirty="0"/>
          </a:p>
        </p:txBody>
      </p:sp>
      <p:sp>
        <p:nvSpPr>
          <p:cNvPr id="4" name="Slide Number Placeholder 3"/>
          <p:cNvSpPr>
            <a:spLocks noGrp="1"/>
          </p:cNvSpPr>
          <p:nvPr>
            <p:ph type="sldNum" sz="quarter" idx="10"/>
          </p:nvPr>
        </p:nvSpPr>
        <p:spPr/>
        <p:txBody>
          <a:bodyPr/>
          <a:lstStyle/>
          <a:p>
            <a:fld id="{02BED882-32A7-4C37-9AF5-91EE43439AEC}" type="slidenum">
              <a:rPr lang="en-US" smtClean="0"/>
              <a:t>20</a:t>
            </a:fld>
            <a:endParaRPr lang="en-US"/>
          </a:p>
        </p:txBody>
      </p:sp>
    </p:spTree>
    <p:extLst>
      <p:ext uri="{BB962C8B-B14F-4D97-AF65-F5344CB8AC3E}">
        <p14:creationId xmlns:p14="http://schemas.microsoft.com/office/powerpoint/2010/main" val="165067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r>
              <a:rPr lang="en-US" sz="1200" b="0" dirty="0">
                <a:solidFill>
                  <a:srgbClr val="FF0000"/>
                </a:solidFill>
                <a:latin typeface="Arial"/>
              </a:rPr>
              <a:t>GFLSV form is required prior to Award and Post-Award TBC Approval.</a:t>
            </a:r>
          </a:p>
          <a:p>
            <a:pPr lvl="0">
              <a:defRPr/>
            </a:pPr>
            <a:r>
              <a:rPr lang="en-US" sz="1200" b="0" dirty="0">
                <a:solidFill>
                  <a:schemeClr val="tx2"/>
                </a:solidFill>
                <a:latin typeface="Arial"/>
              </a:rPr>
              <a:t>NOTE:   Per Current/Approved Policy, TBC is applicable to contracts with a total value (base and all options) in excess of $150,000.00 and require contractor personnel to deploy to Afghanistan for a period greater than 30 days.</a:t>
            </a:r>
          </a:p>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21</a:t>
            </a:fld>
            <a:endParaRPr lang="en-US"/>
          </a:p>
        </p:txBody>
      </p:sp>
    </p:spTree>
    <p:extLst>
      <p:ext uri="{BB962C8B-B14F-4D97-AF65-F5344CB8AC3E}">
        <p14:creationId xmlns:p14="http://schemas.microsoft.com/office/powerpoint/2010/main" val="119284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instances, users</a:t>
            </a:r>
            <a:r>
              <a:rPr lang="en-US" baseline="0" dirty="0"/>
              <a:t> will select “Add New Contract”  If unsure of which option to select, please contact your Contracting Office.</a:t>
            </a:r>
            <a:endParaRPr lang="en-US" dirty="0"/>
          </a:p>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22</a:t>
            </a:fld>
            <a:endParaRPr lang="en-US"/>
          </a:p>
        </p:txBody>
      </p:sp>
    </p:spTree>
    <p:extLst>
      <p:ext uri="{BB962C8B-B14F-4D97-AF65-F5344CB8AC3E}">
        <p14:creationId xmlns:p14="http://schemas.microsoft.com/office/powerpoint/2010/main" val="219050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8">
              <a:defRPr/>
            </a:pPr>
            <a:r>
              <a:rPr lang="en-US" sz="1400" dirty="0">
                <a:solidFill>
                  <a:srgbClr val="FF0000"/>
                </a:solidFill>
              </a:rPr>
              <a:t>All RAs should work closely with their KO/Contracting Office to ensure they obtain the information needed to complete the GFLSV in its entirety.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23</a:t>
            </a:fld>
            <a:endParaRPr lang="en-US"/>
          </a:p>
        </p:txBody>
      </p:sp>
    </p:spTree>
    <p:extLst>
      <p:ext uri="{BB962C8B-B14F-4D97-AF65-F5344CB8AC3E}">
        <p14:creationId xmlns:p14="http://schemas.microsoft.com/office/powerpoint/2010/main" val="199687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ensure you read the text</a:t>
            </a:r>
            <a:r>
              <a:rPr lang="en-US" b="0" baseline="0" dirty="0"/>
              <a:t> </a:t>
            </a:r>
            <a:r>
              <a:rPr lang="en-US" b="0" dirty="0"/>
              <a:t>carefully. It details the Required</a:t>
            </a:r>
            <a:r>
              <a:rPr lang="en-US" b="0" baseline="0" dirty="0"/>
              <a:t> Supporting Documentation, subject to change, which you will need to include when submitting your GFLSV Package.</a:t>
            </a:r>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24</a:t>
            </a:fld>
            <a:endParaRPr lang="en-US"/>
          </a:p>
        </p:txBody>
      </p:sp>
    </p:spTree>
    <p:extLst>
      <p:ext uri="{BB962C8B-B14F-4D97-AF65-F5344CB8AC3E}">
        <p14:creationId xmlns:p14="http://schemas.microsoft.com/office/powerpoint/2010/main" val="395081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baseline="0" dirty="0"/>
              <a:t>The Type of Requirement (formerly “Name of Service”) list has been modified to display the following options: </a:t>
            </a:r>
            <a:r>
              <a:rPr lang="en-US" sz="1200" kern="1200" dirty="0">
                <a:solidFill>
                  <a:schemeClr val="tx1"/>
                </a:solidFill>
                <a:effectLst/>
                <a:latin typeface="+mn-lt"/>
                <a:ea typeface="+mn-ea"/>
                <a:cs typeface="+mn-cs"/>
              </a:rPr>
              <a:t>Construction,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Research &amp; Development,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Supply &amp; Systems.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25</a:t>
            </a:fld>
            <a:endParaRPr lang="en-US"/>
          </a:p>
        </p:txBody>
      </p:sp>
    </p:spTree>
    <p:extLst>
      <p:ext uri="{BB962C8B-B14F-4D97-AF65-F5344CB8AC3E}">
        <p14:creationId xmlns:p14="http://schemas.microsoft.com/office/powerpoint/2010/main" val="170458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u="none" dirty="0">
                <a:solidFill>
                  <a:srgbClr val="FF0000"/>
                </a:solidFill>
              </a:rPr>
              <a:t>NOTE:  IF the designated/applicable</a:t>
            </a:r>
            <a:r>
              <a:rPr lang="en-US" b="0" u="none" baseline="0" dirty="0">
                <a:solidFill>
                  <a:srgbClr val="FF0000"/>
                </a:solidFill>
              </a:rPr>
              <a:t> BOS-I is not listed, it’s possible he/she has not Registered in JCXS and must do so.</a:t>
            </a:r>
          </a:p>
          <a:p>
            <a:endParaRPr lang="en-US" b="0" u="none" baseline="0" dirty="0">
              <a:solidFill>
                <a:srgbClr val="FF0000"/>
              </a:solidFill>
            </a:endParaRPr>
          </a:p>
          <a:p>
            <a:r>
              <a:rPr lang="en-US" b="0" u="none" baseline="0" dirty="0">
                <a:solidFill>
                  <a:srgbClr val="FF0000"/>
                </a:solidFill>
              </a:rPr>
              <a:t>IF the BOS-I redeploys and JCXS is not notified, then the package sits in the queue until the database is updated. If your package remains in the queue for sometime after submitting, </a:t>
            </a:r>
            <a:r>
              <a:rPr lang="en-US" dirty="0"/>
              <a:t>contact the OCSIC for an update.</a:t>
            </a:r>
          </a:p>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26</a:t>
            </a:fld>
            <a:endParaRPr lang="en-US"/>
          </a:p>
        </p:txBody>
      </p:sp>
    </p:spTree>
    <p:extLst>
      <p:ext uri="{BB962C8B-B14F-4D97-AF65-F5344CB8AC3E}">
        <p14:creationId xmlns:p14="http://schemas.microsoft.com/office/powerpoint/2010/main" val="1034049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27</a:t>
            </a:fld>
            <a:endParaRPr lang="en-US"/>
          </a:p>
        </p:txBody>
      </p:sp>
    </p:spTree>
    <p:extLst>
      <p:ext uri="{BB962C8B-B14F-4D97-AF65-F5344CB8AC3E}">
        <p14:creationId xmlns:p14="http://schemas.microsoft.com/office/powerpoint/2010/main" val="2946510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28</a:t>
            </a:fld>
            <a:endParaRPr lang="en-US"/>
          </a:p>
        </p:txBody>
      </p:sp>
    </p:spTree>
    <p:extLst>
      <p:ext uri="{BB962C8B-B14F-4D97-AF65-F5344CB8AC3E}">
        <p14:creationId xmlns:p14="http://schemas.microsoft.com/office/powerpoint/2010/main" val="600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the </a:t>
            </a:r>
            <a:r>
              <a:rPr lang="en-US" b="0" dirty="0" err="1"/>
              <a:t>DoDAAC</a:t>
            </a:r>
            <a:r>
              <a:rPr lang="en-US" b="0" dirty="0"/>
              <a:t> Search returns void, this does not preclude you from continuing on with your GFLSV Package. Simply type in your </a:t>
            </a:r>
            <a:r>
              <a:rPr lang="en-US" b="0" dirty="0" err="1"/>
              <a:t>DoDAAC</a:t>
            </a:r>
            <a:r>
              <a:rPr lang="en-US" b="0" dirty="0"/>
              <a:t> and continue with your form. At your convenience, submit a </a:t>
            </a:r>
            <a:r>
              <a:rPr lang="en-US" b="0" dirty="0" err="1"/>
              <a:t>HelpDesk</a:t>
            </a:r>
            <a:r>
              <a:rPr lang="en-US" b="0" baseline="0" dirty="0"/>
              <a:t>+ </a:t>
            </a:r>
            <a:r>
              <a:rPr lang="en-US" b="0" dirty="0"/>
              <a:t>Ticket requesting the DoDAAC be added.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569FF-8FBF-4DFF-AFB4-0A8B7DF3F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95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Draft TBC Policy, previously in progress, is on hold.  Guidance per the current/approved TBC Policy is what is being adhered to.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569FF-8FBF-4DFF-AFB4-0A8B7DF3F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503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Please ensure you read the text carefully. It details the Required</a:t>
            </a:r>
            <a:r>
              <a:rPr lang="en-US" b="0" baseline="0" dirty="0"/>
              <a:t> Supporting Documentation you need to include when submitting your GFLSV Package.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8847B-BA69-4F9E-98B3-D3D017E37E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33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8DEB4-91D1-4BD4-89FB-DD4ACD4B0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30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6BD892-8CAE-4912-91B9-384DC22CEE5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04150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a:t>
            </a:r>
            <a:r>
              <a:rPr lang="en-US" baseline="0" dirty="0"/>
              <a:t> to recall a GFLSV at the status of OCS, the RA will need to submit a helpdesk ticket and include the reason for the recall.</a:t>
            </a:r>
            <a:endParaRPr lang="en-US" dirty="0"/>
          </a:p>
        </p:txBody>
      </p:sp>
      <p:sp>
        <p:nvSpPr>
          <p:cNvPr id="4" name="Slide Number Placeholder 3"/>
          <p:cNvSpPr>
            <a:spLocks noGrp="1"/>
          </p:cNvSpPr>
          <p:nvPr>
            <p:ph type="sldNum" sz="quarter" idx="10"/>
          </p:nvPr>
        </p:nvSpPr>
        <p:spPr/>
        <p:txBody>
          <a:bodyPr/>
          <a:lstStyle/>
          <a:p>
            <a:fld id="{D423323B-E05E-45CA-ABD7-4A2BD53CD86B}" type="slidenum">
              <a:rPr lang="en-US" smtClean="0"/>
              <a:t>34</a:t>
            </a:fld>
            <a:endParaRPr lang="en-US"/>
          </a:p>
        </p:txBody>
      </p:sp>
    </p:spTree>
    <p:extLst>
      <p:ext uri="{BB962C8B-B14F-4D97-AF65-F5344CB8AC3E}">
        <p14:creationId xmlns:p14="http://schemas.microsoft.com/office/powerpoint/2010/main" val="4259201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defTabSz="931774" eaLnBrk="1" fontAlgn="auto" hangingPunct="1">
              <a:spcBef>
                <a:spcPts val="0"/>
              </a:spcBef>
              <a:spcAft>
                <a:spcPts val="0"/>
              </a:spcAft>
              <a:buFontTx/>
              <a:buNone/>
              <a:defRPr/>
            </a:pPr>
            <a:endParaRPr lang="en-US" b="0" dirty="0">
              <a:solidFill>
                <a:prstClr val="black"/>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6BD892-8CAE-4912-91B9-384DC22CEE5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4531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6A26C-4E97-400C-8352-A90259AC7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985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569FF-8FBF-4DFF-AFB4-0A8B7DF3F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6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39</a:t>
            </a:fld>
            <a:endParaRPr lang="en-US"/>
          </a:p>
        </p:txBody>
      </p:sp>
    </p:spTree>
    <p:extLst>
      <p:ext uri="{BB962C8B-B14F-4D97-AF65-F5344CB8AC3E}">
        <p14:creationId xmlns:p14="http://schemas.microsoft.com/office/powerpoint/2010/main" val="87039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 the</a:t>
            </a:r>
            <a:r>
              <a:rPr lang="en-US" sz="1200" kern="1200" baseline="0" dirty="0">
                <a:solidFill>
                  <a:schemeClr val="tx1"/>
                </a:solidFill>
                <a:effectLst/>
                <a:latin typeface="+mn-lt"/>
                <a:ea typeface="+mn-ea"/>
                <a:cs typeface="+mn-cs"/>
              </a:rPr>
              <a:t> TBC policy(page 4), m</a:t>
            </a:r>
            <a:r>
              <a:rPr lang="en-US" sz="1200" kern="1200" dirty="0">
                <a:solidFill>
                  <a:schemeClr val="tx1"/>
                </a:solidFill>
                <a:effectLst/>
                <a:latin typeface="+mn-lt"/>
                <a:ea typeface="+mn-ea"/>
                <a:cs typeface="+mn-cs"/>
              </a:rPr>
              <a:t>odifications that increase or decrease the number of contractor personnel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performing in Afghanistan, that add or delete authorized GFLS items,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change locations of contractor personnel will require a revised GFLSV 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approval from the BOS-I / Garrison Commander and the USFOR-A Operational</a:t>
            </a:r>
          </a:p>
          <a:p>
            <a:r>
              <a:rPr lang="en-US" sz="1200" kern="1200" dirty="0">
                <a:solidFill>
                  <a:schemeClr val="tx1"/>
                </a:solidFill>
                <a:effectLst/>
                <a:latin typeface="+mn-lt"/>
                <a:ea typeface="+mn-ea"/>
                <a:cs typeface="+mn-cs"/>
              </a:rPr>
              <a:t>Contract Support Drawdown Cell (OCSDC) Team.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569FF-8FBF-4DFF-AFB4-0A8B7DF3F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418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6A26C-4E97-400C-8352-A90259AC7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73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3</a:t>
            </a:fld>
            <a:endParaRPr lang="en-US"/>
          </a:p>
        </p:txBody>
      </p:sp>
    </p:spTree>
    <p:extLst>
      <p:ext uri="{BB962C8B-B14F-4D97-AF65-F5344CB8AC3E}">
        <p14:creationId xmlns:p14="http://schemas.microsoft.com/office/powerpoint/2010/main" val="1329900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657F3F-6AF9-4AE1-8266-3753CBCEFD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70695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685800" y="1143000"/>
            <a:ext cx="5486400" cy="3086100"/>
          </a:xfrm>
          <a:ln/>
        </p:spPr>
      </p:sp>
      <p:sp>
        <p:nvSpPr>
          <p:cNvPr id="12291" name="Notes Placeholder 2"/>
          <p:cNvSpPr>
            <a:spLocks noGrp="1"/>
          </p:cNvSpPr>
          <p:nvPr>
            <p:ph type="body" idx="1"/>
          </p:nvPr>
        </p:nvSpPr>
        <p:spPr>
          <a:noFill/>
          <a:ln/>
        </p:spPr>
        <p:txBody>
          <a:bodyPr/>
          <a:lstStyle/>
          <a:p>
            <a:endParaRPr lang="en-US" dirty="0"/>
          </a:p>
        </p:txBody>
      </p:sp>
      <p:sp>
        <p:nvSpPr>
          <p:cNvPr id="1229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90011C-869A-4DF0-BF27-6832AA65760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70964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47</a:t>
            </a:fld>
            <a:endParaRPr lang="en-US"/>
          </a:p>
        </p:txBody>
      </p:sp>
    </p:spTree>
    <p:extLst>
      <p:ext uri="{BB962C8B-B14F-4D97-AF65-F5344CB8AC3E}">
        <p14:creationId xmlns:p14="http://schemas.microsoft.com/office/powerpoint/2010/main" val="174656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have cleared your SSL state</a:t>
            </a:r>
            <a:r>
              <a:rPr lang="en-US" sz="1200" baseline="0" dirty="0"/>
              <a:t> </a:t>
            </a:r>
            <a:r>
              <a:rPr lang="en-US" sz="1200" dirty="0"/>
              <a:t>and are still unable to see option for GFLSV, you may need to submit a ticket with your Local IT to have</a:t>
            </a:r>
            <a:r>
              <a:rPr lang="en-US" sz="1200" baseline="0" dirty="0"/>
              <a:t> </a:t>
            </a:r>
            <a:r>
              <a:rPr lang="en-US" sz="1200" dirty="0">
                <a:hlinkClick r:id="rId3"/>
              </a:rPr>
              <a:t>https://www.jccs.gov/</a:t>
            </a:r>
            <a:r>
              <a:rPr lang="en-US" sz="1200" dirty="0"/>
              <a:t>  added to the list of trusted sites on your network. </a:t>
            </a:r>
          </a:p>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6</a:t>
            </a:fld>
            <a:endParaRPr lang="en-US"/>
          </a:p>
        </p:txBody>
      </p:sp>
    </p:spTree>
    <p:extLst>
      <p:ext uri="{BB962C8B-B14F-4D97-AF65-F5344CB8AC3E}">
        <p14:creationId xmlns:p14="http://schemas.microsoft.com/office/powerpoint/2010/main" val="370822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solidFill>
                  <a:srgbClr val="C00000"/>
                </a:solidFill>
              </a:rPr>
              <a:t>You can modify your role request in the “Profile 2.0” application on the JCXS application page.</a:t>
            </a:r>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12</a:t>
            </a:fld>
            <a:endParaRPr lang="en-US"/>
          </a:p>
        </p:txBody>
      </p:sp>
    </p:spTree>
    <p:extLst>
      <p:ext uri="{BB962C8B-B14F-4D97-AF65-F5344CB8AC3E}">
        <p14:creationId xmlns:p14="http://schemas.microsoft.com/office/powerpoint/2010/main" val="367063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13</a:t>
            </a:fld>
            <a:endParaRPr lang="en-US"/>
          </a:p>
        </p:txBody>
      </p:sp>
    </p:spTree>
    <p:extLst>
      <p:ext uri="{BB962C8B-B14F-4D97-AF65-F5344CB8AC3E}">
        <p14:creationId xmlns:p14="http://schemas.microsoft.com/office/powerpoint/2010/main" val="47654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15</a:t>
            </a:fld>
            <a:endParaRPr lang="en-US"/>
          </a:p>
        </p:txBody>
      </p:sp>
    </p:spTree>
    <p:extLst>
      <p:ext uri="{BB962C8B-B14F-4D97-AF65-F5344CB8AC3E}">
        <p14:creationId xmlns:p14="http://schemas.microsoft.com/office/powerpoint/2010/main" val="148365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16</a:t>
            </a:fld>
            <a:endParaRPr lang="en-US"/>
          </a:p>
        </p:txBody>
      </p:sp>
    </p:spTree>
    <p:extLst>
      <p:ext uri="{BB962C8B-B14F-4D97-AF65-F5344CB8AC3E}">
        <p14:creationId xmlns:p14="http://schemas.microsoft.com/office/powerpoint/2010/main" val="239013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Note: Training document</a:t>
            </a:r>
            <a:r>
              <a:rPr lang="en-US" baseline="0" dirty="0"/>
              <a:t>s are updated frequently.  Refer to https://www.jccs.gov/ for the most up to date version.</a:t>
            </a:r>
            <a:endParaRPr lang="en-US" dirty="0"/>
          </a:p>
        </p:txBody>
      </p:sp>
      <p:sp>
        <p:nvSpPr>
          <p:cNvPr id="4" name="Slide Number Placeholder 3"/>
          <p:cNvSpPr>
            <a:spLocks noGrp="1"/>
          </p:cNvSpPr>
          <p:nvPr>
            <p:ph type="sldNum" sz="quarter" idx="10"/>
          </p:nvPr>
        </p:nvSpPr>
        <p:spPr/>
        <p:txBody>
          <a:bodyPr/>
          <a:lstStyle/>
          <a:p>
            <a:fld id="{02BED882-32A7-4C37-9AF5-91EE43439AEC}" type="slidenum">
              <a:rPr lang="en-US" smtClean="0"/>
              <a:t>19</a:t>
            </a:fld>
            <a:endParaRPr lang="en-US"/>
          </a:p>
        </p:txBody>
      </p:sp>
    </p:spTree>
    <p:extLst>
      <p:ext uri="{BB962C8B-B14F-4D97-AF65-F5344CB8AC3E}">
        <p14:creationId xmlns:p14="http://schemas.microsoft.com/office/powerpoint/2010/main" val="34092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727268" y="2829653"/>
            <a:ext cx="6316620" cy="584109"/>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3947886" y="4241800"/>
            <a:ext cx="5805715" cy="452120"/>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5pPr marL="1828768" indent="0">
              <a:buNone/>
              <a:defRPr/>
            </a:lvl5pPr>
          </a:lstStyle>
          <a:p>
            <a:pPr lvl="0"/>
            <a:r>
              <a:rPr lang="en-US" dirty="0"/>
              <a:t>Edit Master text styles</a:t>
            </a:r>
          </a:p>
        </p:txBody>
      </p:sp>
    </p:spTree>
    <p:extLst>
      <p:ext uri="{BB962C8B-B14F-4D97-AF65-F5344CB8AC3E}">
        <p14:creationId xmlns:p14="http://schemas.microsoft.com/office/powerpoint/2010/main" val="40643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353799" y="6432551"/>
            <a:ext cx="804332"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Tree>
    <p:extLst>
      <p:ext uri="{BB962C8B-B14F-4D97-AF65-F5344CB8AC3E}">
        <p14:creationId xmlns:p14="http://schemas.microsoft.com/office/powerpoint/2010/main" val="233578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11353799" y="6432552"/>
            <a:ext cx="804333" cy="365125"/>
          </a:xfrm>
          <a:prstGeom prst="rect">
            <a:avLst/>
          </a:prstGeom>
        </p:spPr>
        <p:txBody>
          <a:bodyPr vert="horz" lIns="91440" tIns="45720" rIns="91440" bIns="45720" rtlCol="0" anchor="ctr"/>
          <a:lstStyle>
            <a:lvl1pPr algn="r">
              <a:defRPr sz="1401">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230814" y="214974"/>
            <a:ext cx="9741987" cy="577833"/>
          </a:xfrm>
          <a:prstGeom prst="rect">
            <a:avLst/>
          </a:prstGeom>
        </p:spPr>
        <p:txBody>
          <a:bodyPr/>
          <a:lstStyle>
            <a:lvl1pPr>
              <a:defRPr>
                <a:solidFill>
                  <a:schemeClr val="bg1"/>
                </a:solidFill>
              </a:defRPr>
            </a:lvl1pPr>
          </a:lstStyle>
          <a:p>
            <a:r>
              <a:rPr lang="en-US" dirty="0"/>
              <a:t>Click to edit Master title style</a:t>
            </a:r>
          </a:p>
        </p:txBody>
      </p:sp>
      <p:sp>
        <p:nvSpPr>
          <p:cNvPr id="8" name="Content Placeholder 7"/>
          <p:cNvSpPr>
            <a:spLocks noGrp="1"/>
          </p:cNvSpPr>
          <p:nvPr>
            <p:ph sz="quarter" idx="10"/>
          </p:nvPr>
        </p:nvSpPr>
        <p:spPr>
          <a:xfrm>
            <a:off x="838203" y="1308084"/>
            <a:ext cx="10515598" cy="48488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3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11353799" y="6432552"/>
            <a:ext cx="804333" cy="365125"/>
          </a:xfrm>
          <a:prstGeom prst="rect">
            <a:avLst/>
          </a:prstGeom>
        </p:spPr>
        <p:txBody>
          <a:bodyPr vert="horz" lIns="91440" tIns="45720" rIns="91440" bIns="45720" rtlCol="0" anchor="ctr"/>
          <a:lstStyle>
            <a:lvl1pPr algn="r">
              <a:defRPr sz="1401">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230814" y="214974"/>
            <a:ext cx="9741987" cy="577833"/>
          </a:xfrm>
          <a:prstGeom prst="rect">
            <a:avLst/>
          </a:prstGeom>
        </p:spPr>
        <p:txBody>
          <a:bodyPr/>
          <a:lstStyle>
            <a:lvl1pPr>
              <a:defRPr>
                <a:solidFill>
                  <a:schemeClr val="bg1"/>
                </a:solidFill>
              </a:defRPr>
            </a:lvl1pPr>
          </a:lstStyle>
          <a:p>
            <a:r>
              <a:rPr lang="en-US" dirty="0"/>
              <a:t>Click to edit Master title style</a:t>
            </a:r>
          </a:p>
        </p:txBody>
      </p:sp>
      <p:sp>
        <p:nvSpPr>
          <p:cNvPr id="7" name="Content Placeholder 7"/>
          <p:cNvSpPr>
            <a:spLocks noGrp="1"/>
          </p:cNvSpPr>
          <p:nvPr>
            <p:ph sz="quarter" idx="10"/>
          </p:nvPr>
        </p:nvSpPr>
        <p:spPr>
          <a:xfrm>
            <a:off x="431801" y="1308084"/>
            <a:ext cx="5385525" cy="48488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6409508" y="1308084"/>
            <a:ext cx="5289009" cy="48488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16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11353799" y="6432552"/>
            <a:ext cx="804333" cy="365125"/>
          </a:xfrm>
          <a:prstGeom prst="rect">
            <a:avLst/>
          </a:prstGeom>
        </p:spPr>
        <p:txBody>
          <a:bodyPr vert="horz" lIns="91440" tIns="45720" rIns="91440" bIns="45720" rtlCol="0" anchor="ctr"/>
          <a:lstStyle>
            <a:lvl1pPr algn="r">
              <a:defRPr sz="1401">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230814" y="214974"/>
            <a:ext cx="9741987" cy="57783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8452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353799" y="6432552"/>
            <a:ext cx="804333" cy="365125"/>
          </a:xfrm>
          <a:prstGeom prst="rect">
            <a:avLst/>
          </a:prstGeom>
        </p:spPr>
        <p:txBody>
          <a:bodyPr vert="horz" lIns="91440" tIns="45720" rIns="91440" bIns="45720" rtlCol="0" anchor="ctr"/>
          <a:lstStyle>
            <a:lvl1pPr algn="r">
              <a:defRPr sz="1401">
                <a:solidFill>
                  <a:schemeClr val="bg1"/>
                </a:solidFill>
              </a:defRPr>
            </a:lvl1pPr>
          </a:lstStyle>
          <a:p>
            <a:fld id="{D0406C7E-46EF-B24E-8B25-69D927A08592}" type="slidenum">
              <a:rPr lang="en-US" smtClean="0"/>
              <a:pPr/>
              <a:t>‹#›</a:t>
            </a:fld>
            <a:endParaRPr lang="en-US" dirty="0"/>
          </a:p>
        </p:txBody>
      </p:sp>
    </p:spTree>
    <p:extLst>
      <p:ext uri="{BB962C8B-B14F-4D97-AF65-F5344CB8AC3E}">
        <p14:creationId xmlns:p14="http://schemas.microsoft.com/office/powerpoint/2010/main" val="263118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727268" y="2829653"/>
            <a:ext cx="6316620" cy="584109"/>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3947886" y="4241800"/>
            <a:ext cx="5805715" cy="452120"/>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5pPr marL="1828768" indent="0">
              <a:buNone/>
              <a:defRPr/>
            </a:lvl5pPr>
          </a:lstStyle>
          <a:p>
            <a:pPr lvl="0"/>
            <a:r>
              <a:rPr lang="en-US" dirty="0"/>
              <a:t>Edit Master text styles</a:t>
            </a:r>
          </a:p>
        </p:txBody>
      </p:sp>
      <p:sp>
        <p:nvSpPr>
          <p:cNvPr id="4" name="Slide Number Placeholder 1"/>
          <p:cNvSpPr>
            <a:spLocks noGrp="1"/>
          </p:cNvSpPr>
          <p:nvPr>
            <p:ph type="sldNum" sz="quarter" idx="4"/>
          </p:nvPr>
        </p:nvSpPr>
        <p:spPr>
          <a:xfrm>
            <a:off x="11353799" y="6432552"/>
            <a:ext cx="804333" cy="365125"/>
          </a:xfrm>
          <a:prstGeom prst="rect">
            <a:avLst/>
          </a:prstGeom>
        </p:spPr>
        <p:txBody>
          <a:bodyPr vert="horz" lIns="91440" tIns="45720" rIns="91440" bIns="45720" rtlCol="0" anchor="ctr"/>
          <a:lstStyle>
            <a:lvl1pPr algn="r">
              <a:defRPr sz="1401">
                <a:solidFill>
                  <a:schemeClr val="bg1"/>
                </a:solidFill>
              </a:defRPr>
            </a:lvl1pPr>
          </a:lstStyle>
          <a:p>
            <a:fld id="{D0406C7E-46EF-B24E-8B25-69D927A08592}" type="slidenum">
              <a:rPr lang="en-US" smtClean="0"/>
              <a:pPr/>
              <a:t>‹#›</a:t>
            </a:fld>
            <a:endParaRPr lang="en-US" dirty="0"/>
          </a:p>
        </p:txBody>
      </p:sp>
    </p:spTree>
    <p:extLst>
      <p:ext uri="{BB962C8B-B14F-4D97-AF65-F5344CB8AC3E}">
        <p14:creationId xmlns:p14="http://schemas.microsoft.com/office/powerpoint/2010/main" val="57010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11353799" y="6432551"/>
            <a:ext cx="804332"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230813" y="214973"/>
            <a:ext cx="9741988" cy="577833"/>
          </a:xfrm>
          <a:prstGeom prst="rect">
            <a:avLst/>
          </a:prstGeom>
        </p:spPr>
        <p:txBody>
          <a:bodyPr/>
          <a:lstStyle>
            <a:lvl1pPr>
              <a:defRPr>
                <a:solidFill>
                  <a:schemeClr val="bg1"/>
                </a:solidFill>
              </a:defRPr>
            </a:lvl1pPr>
          </a:lstStyle>
          <a:p>
            <a:r>
              <a:rPr lang="en-US" dirty="0"/>
              <a:t>Click to edit Master title style</a:t>
            </a:r>
          </a:p>
        </p:txBody>
      </p:sp>
      <p:sp>
        <p:nvSpPr>
          <p:cNvPr id="8" name="Content Placeholder 7"/>
          <p:cNvSpPr>
            <a:spLocks noGrp="1"/>
          </p:cNvSpPr>
          <p:nvPr>
            <p:ph sz="quarter" idx="10"/>
          </p:nvPr>
        </p:nvSpPr>
        <p:spPr>
          <a:xfrm>
            <a:off x="838201" y="1308084"/>
            <a:ext cx="10515599" cy="48488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83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11353799" y="6432551"/>
            <a:ext cx="804332"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230813" y="214973"/>
            <a:ext cx="9741988" cy="577833"/>
          </a:xfrm>
          <a:prstGeom prst="rect">
            <a:avLst/>
          </a:prstGeom>
        </p:spPr>
        <p:txBody>
          <a:bodyPr/>
          <a:lstStyle>
            <a:lvl1pPr>
              <a:defRPr>
                <a:solidFill>
                  <a:schemeClr val="bg1"/>
                </a:solidFill>
              </a:defRPr>
            </a:lvl1pPr>
          </a:lstStyle>
          <a:p>
            <a:r>
              <a:rPr lang="en-US" dirty="0"/>
              <a:t>Click to edit Master title style</a:t>
            </a:r>
          </a:p>
        </p:txBody>
      </p:sp>
      <p:sp>
        <p:nvSpPr>
          <p:cNvPr id="7" name="Content Placeholder 7"/>
          <p:cNvSpPr>
            <a:spLocks noGrp="1"/>
          </p:cNvSpPr>
          <p:nvPr>
            <p:ph sz="quarter" idx="10"/>
          </p:nvPr>
        </p:nvSpPr>
        <p:spPr>
          <a:xfrm>
            <a:off x="431801" y="1308084"/>
            <a:ext cx="5385524" cy="48488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6409508" y="1308084"/>
            <a:ext cx="5289008" cy="48488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8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11353799" y="6432551"/>
            <a:ext cx="804332"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230813" y="214973"/>
            <a:ext cx="9741988" cy="57783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30967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6409267"/>
            <a:ext cx="121920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1" dirty="0">
              <a:solidFill>
                <a:prstClr val="white"/>
              </a:solidFill>
            </a:endParaRPr>
          </a:p>
        </p:txBody>
      </p:sp>
      <p:sp>
        <p:nvSpPr>
          <p:cNvPr id="13" name="Rectangle 12"/>
          <p:cNvSpPr/>
          <p:nvPr/>
        </p:nvSpPr>
        <p:spPr>
          <a:xfrm>
            <a:off x="-1" y="0"/>
            <a:ext cx="12192002"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1" dirty="0">
              <a:solidFill>
                <a:prstClr val="white"/>
              </a:solidFill>
            </a:endParaRPr>
          </a:p>
        </p:txBody>
      </p:sp>
      <p:sp>
        <p:nvSpPr>
          <p:cNvPr id="10" name="TextBox 9"/>
          <p:cNvSpPr txBox="1">
            <a:spLocks noChangeArrowheads="1"/>
          </p:cNvSpPr>
          <p:nvPr/>
        </p:nvSpPr>
        <p:spPr bwMode="auto">
          <a:xfrm>
            <a:off x="355601" y="100014"/>
            <a:ext cx="11633200" cy="738792"/>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a:solidFill>
                  <a:prstClr val="white"/>
                </a:solidFill>
                <a:latin typeface="Copperplate Gothic Bold" charset="0"/>
                <a:cs typeface="Cambria Math" charset="0"/>
              </a:rPr>
              <a:t>DEFENSE LOGISTICS AGENCY</a:t>
            </a:r>
          </a:p>
          <a:p>
            <a:pPr algn="ctr" eaLnBrk="1" hangingPunct="1">
              <a:defRPr/>
            </a:pPr>
            <a:r>
              <a:rPr lang="en-US" sz="1401" dirty="0">
                <a:solidFill>
                  <a:prstClr val="white"/>
                </a:solidFill>
                <a:latin typeface="Copperplate Gothic Bold" charset="0"/>
                <a:cs typeface="Cambria Math" charset="0"/>
              </a:rPr>
              <a:t>AMERICA</a:t>
            </a:r>
            <a:r>
              <a:rPr lang="ja-JP" altLang="en-US" sz="1401" dirty="0">
                <a:solidFill>
                  <a:prstClr val="white"/>
                </a:solidFill>
                <a:latin typeface="Copperplate Gothic Bold" charset="0"/>
                <a:cs typeface="Cambria Math" charset="0"/>
              </a:rPr>
              <a:t>’</a:t>
            </a:r>
            <a:r>
              <a:rPr lang="en-US" sz="1401" dirty="0">
                <a:solidFill>
                  <a:prstClr val="white"/>
                </a:solidFill>
                <a:latin typeface="Copperplate Gothic Bold" charset="0"/>
                <a:cs typeface="Cambria Math" charset="0"/>
              </a:rPr>
              <a:t>S COMBAT LOGISTICS SUPPORT AGENCY</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83" y="956621"/>
            <a:ext cx="12191995" cy="5452648"/>
          </a:xfrm>
          <a:prstGeom prst="rect">
            <a:avLst/>
          </a:prstGeom>
        </p:spPr>
      </p:pic>
      <p:sp>
        <p:nvSpPr>
          <p:cNvPr id="11" name="TextBox 10"/>
          <p:cNvSpPr txBox="1"/>
          <p:nvPr userDrawn="1"/>
        </p:nvSpPr>
        <p:spPr bwMode="auto">
          <a:xfrm>
            <a:off x="0" y="6480453"/>
            <a:ext cx="12192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9135" y="63425"/>
            <a:ext cx="924940" cy="856605"/>
          </a:xfrm>
          <a:prstGeom prst="rect">
            <a:avLst/>
          </a:prstGeom>
          <a:effectLst>
            <a:outerShdw blurRad="50800" dist="38100" dir="2700000" algn="tl" rotWithShape="0">
              <a:prstClr val="black">
                <a:alpha val="70000"/>
              </a:prstClr>
            </a:outerShdw>
          </a:effectLst>
        </p:spPr>
      </p:pic>
      <p:pic>
        <p:nvPicPr>
          <p:cNvPr id="14" name="Picture 5"/>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10834256" y="52006"/>
            <a:ext cx="729674" cy="90909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1613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192"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192"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84"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76"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68" algn="ctr" defTabSz="457192"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4" indent="-342894" algn="l" defTabSz="457192"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38" indent="-285746" algn="l" defTabSz="457192"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81" indent="-228597" algn="l" defTabSz="457192"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73" indent="-228597" algn="l" defTabSz="457192"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65" indent="-228597" algn="l" defTabSz="457192"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57" indent="-228597" algn="l" defTabSz="457192" rtl="0" eaLnBrk="1" latinLnBrk="0" hangingPunct="1">
        <a:spcBef>
          <a:spcPct val="20000"/>
        </a:spcBef>
        <a:buFont typeface="Arial"/>
        <a:buChar char="•"/>
        <a:defRPr sz="2000" kern="1200">
          <a:solidFill>
            <a:schemeClr val="tx1"/>
          </a:solidFill>
          <a:latin typeface="+mn-lt"/>
          <a:ea typeface="+mn-ea"/>
          <a:cs typeface="+mn-cs"/>
        </a:defRPr>
      </a:lvl6pPr>
      <a:lvl7pPr marL="2971749" indent="-228597" algn="l" defTabSz="457192" rtl="0" eaLnBrk="1" latinLnBrk="0" hangingPunct="1">
        <a:spcBef>
          <a:spcPct val="20000"/>
        </a:spcBef>
        <a:buFont typeface="Arial"/>
        <a:buChar char="•"/>
        <a:defRPr sz="2000" kern="1200">
          <a:solidFill>
            <a:schemeClr val="tx1"/>
          </a:solidFill>
          <a:latin typeface="+mn-lt"/>
          <a:ea typeface="+mn-ea"/>
          <a:cs typeface="+mn-cs"/>
        </a:defRPr>
      </a:lvl7pPr>
      <a:lvl8pPr marL="3428941" indent="-228597" algn="l" defTabSz="457192" rtl="0" eaLnBrk="1" latinLnBrk="0" hangingPunct="1">
        <a:spcBef>
          <a:spcPct val="20000"/>
        </a:spcBef>
        <a:buFont typeface="Arial"/>
        <a:buChar char="•"/>
        <a:defRPr sz="2000" kern="1200">
          <a:solidFill>
            <a:schemeClr val="tx1"/>
          </a:solidFill>
          <a:latin typeface="+mn-lt"/>
          <a:ea typeface="+mn-ea"/>
          <a:cs typeface="+mn-cs"/>
        </a:defRPr>
      </a:lvl8pPr>
      <a:lvl9pPr marL="3886133" indent="-228597" algn="l" defTabSz="45719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2" rtl="0" eaLnBrk="1" latinLnBrk="0" hangingPunct="1">
        <a:defRPr sz="1801" kern="1200">
          <a:solidFill>
            <a:schemeClr val="tx1"/>
          </a:solidFill>
          <a:latin typeface="+mn-lt"/>
          <a:ea typeface="+mn-ea"/>
          <a:cs typeface="+mn-cs"/>
        </a:defRPr>
      </a:lvl1pPr>
      <a:lvl2pPr marL="457192" algn="l" defTabSz="457192" rtl="0" eaLnBrk="1" latinLnBrk="0" hangingPunct="1">
        <a:defRPr sz="1801" kern="1200">
          <a:solidFill>
            <a:schemeClr val="tx1"/>
          </a:solidFill>
          <a:latin typeface="+mn-lt"/>
          <a:ea typeface="+mn-ea"/>
          <a:cs typeface="+mn-cs"/>
        </a:defRPr>
      </a:lvl2pPr>
      <a:lvl3pPr marL="914384" algn="l" defTabSz="457192" rtl="0" eaLnBrk="1" latinLnBrk="0" hangingPunct="1">
        <a:defRPr sz="1801" kern="1200">
          <a:solidFill>
            <a:schemeClr val="tx1"/>
          </a:solidFill>
          <a:latin typeface="+mn-lt"/>
          <a:ea typeface="+mn-ea"/>
          <a:cs typeface="+mn-cs"/>
        </a:defRPr>
      </a:lvl3pPr>
      <a:lvl4pPr marL="1371576" algn="l" defTabSz="457192" rtl="0" eaLnBrk="1" latinLnBrk="0" hangingPunct="1">
        <a:defRPr sz="1801" kern="1200">
          <a:solidFill>
            <a:schemeClr val="tx1"/>
          </a:solidFill>
          <a:latin typeface="+mn-lt"/>
          <a:ea typeface="+mn-ea"/>
          <a:cs typeface="+mn-cs"/>
        </a:defRPr>
      </a:lvl4pPr>
      <a:lvl5pPr marL="1828768" algn="l" defTabSz="457192" rtl="0" eaLnBrk="1" latinLnBrk="0" hangingPunct="1">
        <a:defRPr sz="1801" kern="1200">
          <a:solidFill>
            <a:schemeClr val="tx1"/>
          </a:solidFill>
          <a:latin typeface="+mn-lt"/>
          <a:ea typeface="+mn-ea"/>
          <a:cs typeface="+mn-cs"/>
        </a:defRPr>
      </a:lvl5pPr>
      <a:lvl6pPr marL="2285960" algn="l" defTabSz="457192" rtl="0" eaLnBrk="1" latinLnBrk="0" hangingPunct="1">
        <a:defRPr sz="1801" kern="1200">
          <a:solidFill>
            <a:schemeClr val="tx1"/>
          </a:solidFill>
          <a:latin typeface="+mn-lt"/>
          <a:ea typeface="+mn-ea"/>
          <a:cs typeface="+mn-cs"/>
        </a:defRPr>
      </a:lvl6pPr>
      <a:lvl7pPr marL="2743152" algn="l" defTabSz="457192" rtl="0" eaLnBrk="1" latinLnBrk="0" hangingPunct="1">
        <a:defRPr sz="1801" kern="1200">
          <a:solidFill>
            <a:schemeClr val="tx1"/>
          </a:solidFill>
          <a:latin typeface="+mn-lt"/>
          <a:ea typeface="+mn-ea"/>
          <a:cs typeface="+mn-cs"/>
        </a:defRPr>
      </a:lvl7pPr>
      <a:lvl8pPr marL="3200344" algn="l" defTabSz="457192" rtl="0" eaLnBrk="1" latinLnBrk="0" hangingPunct="1">
        <a:defRPr sz="1801" kern="1200">
          <a:solidFill>
            <a:schemeClr val="tx1"/>
          </a:solidFill>
          <a:latin typeface="+mn-lt"/>
          <a:ea typeface="+mn-ea"/>
          <a:cs typeface="+mn-cs"/>
        </a:defRPr>
      </a:lvl8pPr>
      <a:lvl9pPr marL="3657536" algn="l" defTabSz="45719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121920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1" dirty="0"/>
          </a:p>
        </p:txBody>
      </p:sp>
      <p:sp>
        <p:nvSpPr>
          <p:cNvPr id="11" name="TextBox 10"/>
          <p:cNvSpPr txBox="1"/>
          <p:nvPr userDrawn="1"/>
        </p:nvSpPr>
        <p:spPr bwMode="auto">
          <a:xfrm>
            <a:off x="0" y="6499368"/>
            <a:ext cx="12192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sp>
        <p:nvSpPr>
          <p:cNvPr id="4" name="Rectangle 3"/>
          <p:cNvSpPr/>
          <p:nvPr userDrawn="1"/>
        </p:nvSpPr>
        <p:spPr>
          <a:xfrm>
            <a:off x="0" y="0"/>
            <a:ext cx="121920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1" dirty="0">
              <a:solidFill>
                <a:prstClr val="white"/>
              </a:solidFill>
            </a:endParaRPr>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19135" y="53594"/>
            <a:ext cx="924940" cy="856605"/>
          </a:xfrm>
          <a:prstGeom prst="rect">
            <a:avLst/>
          </a:prstGeom>
          <a:effectLst>
            <a:outerShdw blurRad="50800" dist="38100" dir="2700000" algn="tl" rotWithShape="0">
              <a:prstClr val="black">
                <a:alpha val="70000"/>
              </a:prstClr>
            </a:outerShdw>
          </a:effectLst>
        </p:spPr>
      </p:pic>
      <p:pic>
        <p:nvPicPr>
          <p:cNvPr id="13" name="Picture 5"/>
          <p:cNvPicPr>
            <a:picLocks noChangeAspect="1"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10834256" y="81502"/>
            <a:ext cx="729674" cy="90909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4616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192" algn="ctr" rtl="0" eaLnBrk="1" fontAlgn="base" hangingPunct="1">
        <a:spcBef>
          <a:spcPct val="0"/>
        </a:spcBef>
        <a:spcAft>
          <a:spcPct val="0"/>
        </a:spcAft>
        <a:defRPr sz="4400">
          <a:solidFill>
            <a:schemeClr val="tx1"/>
          </a:solidFill>
          <a:latin typeface="Calibri" pitchFamily="34" charset="0"/>
        </a:defRPr>
      </a:lvl6pPr>
      <a:lvl7pPr marL="914384" algn="ctr" rtl="0" eaLnBrk="1" fontAlgn="base" hangingPunct="1">
        <a:spcBef>
          <a:spcPct val="0"/>
        </a:spcBef>
        <a:spcAft>
          <a:spcPct val="0"/>
        </a:spcAft>
        <a:defRPr sz="4400">
          <a:solidFill>
            <a:schemeClr val="tx1"/>
          </a:solidFill>
          <a:latin typeface="Calibri" pitchFamily="34" charset="0"/>
        </a:defRPr>
      </a:lvl7pPr>
      <a:lvl8pPr marL="1371576" algn="ctr" rtl="0" eaLnBrk="1" fontAlgn="base" hangingPunct="1">
        <a:spcBef>
          <a:spcPct val="0"/>
        </a:spcBef>
        <a:spcAft>
          <a:spcPct val="0"/>
        </a:spcAft>
        <a:defRPr sz="4400">
          <a:solidFill>
            <a:schemeClr val="tx1"/>
          </a:solidFill>
          <a:latin typeface="Calibri" pitchFamily="34" charset="0"/>
        </a:defRPr>
      </a:lvl8pPr>
      <a:lvl9pPr marL="1828768" algn="ctr" rtl="0" eaLnBrk="1" fontAlgn="base" hangingPunct="1">
        <a:spcBef>
          <a:spcPct val="0"/>
        </a:spcBef>
        <a:spcAft>
          <a:spcPct val="0"/>
        </a:spcAft>
        <a:defRPr sz="4400">
          <a:solidFill>
            <a:schemeClr val="tx1"/>
          </a:solidFill>
          <a:latin typeface="Calibri" pitchFamily="34" charset="0"/>
        </a:defRPr>
      </a:lvl9pPr>
    </p:titleStyle>
    <p:bodyStyle>
      <a:lvl1pPr marL="342894" indent="-342894"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38" indent="-285746"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2981" indent="-228597"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173" indent="-228597"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365" indent="-228597"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557" indent="-228597"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9" indent="-228597"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1" indent="-228597"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3" indent="-228597"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121920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TextBox 10"/>
          <p:cNvSpPr txBox="1"/>
          <p:nvPr userDrawn="1"/>
        </p:nvSpPr>
        <p:spPr bwMode="auto">
          <a:xfrm>
            <a:off x="0" y="6499368"/>
            <a:ext cx="12192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sp>
        <p:nvSpPr>
          <p:cNvPr id="4" name="Rectangle 3"/>
          <p:cNvSpPr/>
          <p:nvPr userDrawn="1"/>
        </p:nvSpPr>
        <p:spPr>
          <a:xfrm>
            <a:off x="0" y="0"/>
            <a:ext cx="121920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pic>
        <p:nvPicPr>
          <p:cNvPr id="12" name="Pictur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19134" y="53593"/>
            <a:ext cx="924939" cy="856605"/>
          </a:xfrm>
          <a:prstGeom prst="rect">
            <a:avLst/>
          </a:prstGeom>
          <a:effectLst>
            <a:outerShdw blurRad="50800" dist="38100" dir="2700000" algn="tl" rotWithShape="0">
              <a:prstClr val="black">
                <a:alpha val="70000"/>
              </a:prstClr>
            </a:outerShdw>
          </a:effectLst>
        </p:spPr>
      </p:pic>
      <p:pic>
        <p:nvPicPr>
          <p:cNvPr id="13" name="Picture 5"/>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10834255" y="81502"/>
            <a:ext cx="729674" cy="90909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63051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jccs.gov/"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5.tiff"/></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8.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35.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hyperlink" Target="mailto:centcom.bagram.usfor-a-ocs.mbx.portfolio-manager@mail.mil" TargetMode="External"/><Relationship Id="rId7" Type="http://schemas.openxmlformats.org/officeDocument/2006/relationships/image" Target="../media/image5.gi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mailto:Stacy.Simmons@dla.mil" TargetMode="External"/><Relationship Id="rId5" Type="http://schemas.openxmlformats.org/officeDocument/2006/relationships/hyperlink" Target="mailto:kala.craig.ctr@dla.mil" TargetMode="External"/><Relationship Id="rId4" Type="http://schemas.openxmlformats.org/officeDocument/2006/relationships/hyperlink" Target="mailto:Robert.Perdue.ctr@dla.mi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jccs.gov/"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jccs.gov/OLVRCAC/bta_jccs_login.aspx" TargetMode="External"/><Relationship Id="rId2" Type="http://schemas.openxmlformats.org/officeDocument/2006/relationships/hyperlink" Target="https://www.jccs.gov/" TargetMode="External"/><Relationship Id="rId1" Type="http://schemas.openxmlformats.org/officeDocument/2006/relationships/slideLayout" Target="../slideLayouts/slideLayout7.xml"/><Relationship Id="rId4" Type="http://schemas.openxmlformats.org/officeDocument/2006/relationships/hyperlink" Target="https://www.jccs.gov/JCCSCOE/LaunchPage.aspx?Id=88cfb352-0e96-40c1-a83e-7c78e062df5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jccs.gov/"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3883" y="4081085"/>
            <a:ext cx="1603387" cy="530027"/>
          </a:xfrm>
          <a:prstGeom prst="rect">
            <a:avLst/>
          </a:prstGeom>
        </p:spPr>
      </p:pic>
      <p:sp>
        <p:nvSpPr>
          <p:cNvPr id="3" name="Title 2"/>
          <p:cNvSpPr>
            <a:spLocks noGrp="1"/>
          </p:cNvSpPr>
          <p:nvPr>
            <p:ph type="title"/>
          </p:nvPr>
        </p:nvSpPr>
        <p:spPr>
          <a:xfrm>
            <a:off x="3774161" y="2829653"/>
            <a:ext cx="6316620" cy="1130014"/>
          </a:xfrm>
        </p:spPr>
        <p:txBody>
          <a:bodyPr/>
          <a:lstStyle/>
          <a:p>
            <a:r>
              <a:rPr lang="en-US" dirty="0">
                <a:solidFill>
                  <a:prstClr val="black"/>
                </a:solidFill>
                <a:latin typeface="Arial"/>
                <a:cs typeface="Arial" charset="0"/>
              </a:rPr>
              <a:t>Joint Contingency and Expeditionary Services (JCXS)  </a:t>
            </a:r>
            <a:br>
              <a:rPr lang="en-US" dirty="0">
                <a:solidFill>
                  <a:prstClr val="black"/>
                </a:solidFill>
                <a:latin typeface="Arial"/>
                <a:cs typeface="Arial" charset="0"/>
              </a:rPr>
            </a:br>
            <a:r>
              <a:rPr lang="en-US" dirty="0">
                <a:solidFill>
                  <a:prstClr val="black"/>
                </a:solidFill>
                <a:latin typeface="Arial"/>
                <a:cs typeface="Arial" charset="0"/>
              </a:rPr>
              <a:t>GFLSV User Instructions</a:t>
            </a:r>
            <a:endParaRPr lang="en-US" dirty="0"/>
          </a:p>
        </p:txBody>
      </p:sp>
      <p:sp>
        <p:nvSpPr>
          <p:cNvPr id="4" name="Text Placeholder 3"/>
          <p:cNvSpPr>
            <a:spLocks noGrp="1"/>
          </p:cNvSpPr>
          <p:nvPr>
            <p:ph type="body" sz="quarter" idx="10"/>
          </p:nvPr>
        </p:nvSpPr>
        <p:spPr>
          <a:xfrm>
            <a:off x="3982721" y="4732530"/>
            <a:ext cx="5805715" cy="452121"/>
          </a:xfrm>
        </p:spPr>
        <p:txBody>
          <a:bodyPr/>
          <a:lstStyle/>
          <a:p>
            <a:r>
              <a:rPr lang="en-US" dirty="0">
                <a:solidFill>
                  <a:prstClr val="black"/>
                </a:solidFill>
                <a:latin typeface="Arial"/>
                <a:cs typeface="Arial" charset="0"/>
              </a:rPr>
              <a:t>June 2020</a:t>
            </a:r>
            <a:br>
              <a:rPr lang="en-US" dirty="0">
                <a:solidFill>
                  <a:prstClr val="black"/>
                </a:solidFill>
                <a:latin typeface="Arial"/>
                <a:cs typeface="Arial" charset="0"/>
              </a:rPr>
            </a:br>
            <a:endParaRPr lang="en-US" dirty="0"/>
          </a:p>
        </p:txBody>
      </p:sp>
    </p:spTree>
    <p:extLst>
      <p:ext uri="{BB962C8B-B14F-4D97-AF65-F5344CB8AC3E}">
        <p14:creationId xmlns:p14="http://schemas.microsoft.com/office/powerpoint/2010/main" val="285391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10</a:t>
            </a:fld>
            <a:endParaRPr lang="en-US" dirty="0"/>
          </a:p>
        </p:txBody>
      </p:sp>
      <p:sp>
        <p:nvSpPr>
          <p:cNvPr id="3" name="Title 2"/>
          <p:cNvSpPr>
            <a:spLocks noGrp="1"/>
          </p:cNvSpPr>
          <p:nvPr>
            <p:ph type="title"/>
          </p:nvPr>
        </p:nvSpPr>
        <p:spPr/>
        <p:txBody>
          <a:bodyPr/>
          <a:lstStyle/>
          <a:p>
            <a:r>
              <a:rPr lang="en-US" dirty="0"/>
              <a:t>Account Review</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97939" y="1173992"/>
            <a:ext cx="8407114" cy="4918696"/>
          </a:xfrm>
          <a:prstGeom prst="rect">
            <a:avLst/>
          </a:prstGeom>
        </p:spPr>
      </p:pic>
      <p:sp>
        <p:nvSpPr>
          <p:cNvPr id="21" name="Oval 20"/>
          <p:cNvSpPr/>
          <p:nvPr/>
        </p:nvSpPr>
        <p:spPr>
          <a:xfrm>
            <a:off x="4945592" y="5616033"/>
            <a:ext cx="662193" cy="35019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Rounded Rectangle 6"/>
          <p:cNvSpPr/>
          <p:nvPr/>
        </p:nvSpPr>
        <p:spPr>
          <a:xfrm>
            <a:off x="425139" y="2406337"/>
            <a:ext cx="2622860" cy="2165664"/>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7"/>
            </a:pPr>
            <a:r>
              <a:rPr lang="en-US" sz="1801" dirty="0">
                <a:solidFill>
                  <a:schemeClr val="tx1"/>
                </a:solidFill>
              </a:rPr>
              <a:t>Review and confirm that your information is correct, and agree to the terms of the site.</a:t>
            </a:r>
          </a:p>
        </p:txBody>
      </p:sp>
      <p:sp>
        <p:nvSpPr>
          <p:cNvPr id="8" name="Rounded Rectangle 7"/>
          <p:cNvSpPr/>
          <p:nvPr/>
        </p:nvSpPr>
        <p:spPr>
          <a:xfrm>
            <a:off x="425141" y="5471261"/>
            <a:ext cx="2622860" cy="621426"/>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8"/>
            </a:pPr>
            <a:r>
              <a:rPr lang="en-US" sz="1801" dirty="0">
                <a:solidFill>
                  <a:schemeClr val="tx1"/>
                </a:solidFill>
              </a:rPr>
              <a:t>Select </a:t>
            </a:r>
            <a:r>
              <a:rPr lang="en-US" sz="1801" b="1" dirty="0">
                <a:solidFill>
                  <a:schemeClr val="tx1"/>
                </a:solidFill>
              </a:rPr>
              <a:t>Register</a:t>
            </a:r>
          </a:p>
        </p:txBody>
      </p:sp>
      <p:sp>
        <p:nvSpPr>
          <p:cNvPr id="4" name="Left Brace 3"/>
          <p:cNvSpPr/>
          <p:nvPr/>
        </p:nvSpPr>
        <p:spPr>
          <a:xfrm>
            <a:off x="3188971" y="2743201"/>
            <a:ext cx="308969" cy="261747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cxnSp>
        <p:nvCxnSpPr>
          <p:cNvPr id="9" name="Straight Arrow Connector 8"/>
          <p:cNvCxnSpPr>
            <a:stCxn id="7" idx="3"/>
          </p:cNvCxnSpPr>
          <p:nvPr/>
        </p:nvCxnSpPr>
        <p:spPr>
          <a:xfrm>
            <a:off x="3047998" y="3489169"/>
            <a:ext cx="266703" cy="6027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21" idx="2"/>
          </p:cNvCxnSpPr>
          <p:nvPr/>
        </p:nvCxnSpPr>
        <p:spPr>
          <a:xfrm>
            <a:off x="3047998" y="5781974"/>
            <a:ext cx="1897594" cy="91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34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06C7E-46EF-B24E-8B25-69D927A08592}"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US" dirty="0"/>
              <a:t>User Roles in GFLSV</a:t>
            </a:r>
          </a:p>
        </p:txBody>
      </p:sp>
      <p:grpSp>
        <p:nvGrpSpPr>
          <p:cNvPr id="42" name="Group 41"/>
          <p:cNvGrpSpPr/>
          <p:nvPr/>
        </p:nvGrpSpPr>
        <p:grpSpPr>
          <a:xfrm>
            <a:off x="1249645" y="1946312"/>
            <a:ext cx="2955637" cy="4466339"/>
            <a:chOff x="697195" y="1522291"/>
            <a:chExt cx="2955637" cy="4466339"/>
          </a:xfrm>
        </p:grpSpPr>
        <p:grpSp>
          <p:nvGrpSpPr>
            <p:cNvPr id="27" name="Group 26"/>
            <p:cNvGrpSpPr/>
            <p:nvPr/>
          </p:nvGrpSpPr>
          <p:grpSpPr>
            <a:xfrm>
              <a:off x="697195" y="1522291"/>
              <a:ext cx="2955637" cy="4466339"/>
              <a:chOff x="638202" y="1423968"/>
              <a:chExt cx="2955637" cy="4466339"/>
            </a:xfrm>
          </p:grpSpPr>
          <p:grpSp>
            <p:nvGrpSpPr>
              <p:cNvPr id="25" name="Group 24"/>
              <p:cNvGrpSpPr/>
              <p:nvPr/>
            </p:nvGrpSpPr>
            <p:grpSpPr>
              <a:xfrm>
                <a:off x="638202" y="1423968"/>
                <a:ext cx="2955637" cy="4466339"/>
                <a:chOff x="635002" y="1634279"/>
                <a:chExt cx="2955637" cy="4466339"/>
              </a:xfrm>
            </p:grpSpPr>
            <p:grpSp>
              <p:nvGrpSpPr>
                <p:cNvPr id="17" name="Group 16"/>
                <p:cNvGrpSpPr/>
                <p:nvPr/>
              </p:nvGrpSpPr>
              <p:grpSpPr>
                <a:xfrm>
                  <a:off x="635002" y="1634279"/>
                  <a:ext cx="2955637" cy="4466339"/>
                  <a:chOff x="1856509" y="2098284"/>
                  <a:chExt cx="2687782" cy="4154734"/>
                </a:xfrm>
              </p:grpSpPr>
              <p:sp>
                <p:nvSpPr>
                  <p:cNvPr id="18" name="Rectangle 17"/>
                  <p:cNvSpPr/>
                  <p:nvPr/>
                </p:nvSpPr>
                <p:spPr>
                  <a:xfrm>
                    <a:off x="1856509" y="2098284"/>
                    <a:ext cx="2687782" cy="6633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Requiring Activity (RA)</a:t>
                    </a:r>
                  </a:p>
                </p:txBody>
              </p:sp>
              <p:sp>
                <p:nvSpPr>
                  <p:cNvPr id="19" name="Rectangle 18"/>
                  <p:cNvSpPr/>
                  <p:nvPr/>
                </p:nvSpPr>
                <p:spPr>
                  <a:xfrm>
                    <a:off x="1856509" y="2761673"/>
                    <a:ext cx="2687782" cy="34913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4" name="Rectangle 23"/>
                <p:cNvSpPr/>
                <p:nvPr/>
              </p:nvSpPr>
              <p:spPr>
                <a:xfrm>
                  <a:off x="738908" y="2347422"/>
                  <a:ext cx="2770909" cy="3654089"/>
                </a:xfrm>
                <a:prstGeom prst="rect">
                  <a:avLst/>
                </a:prstGeom>
                <a:gradFill flip="none" rotWithShape="1">
                  <a:gsLst>
                    <a:gs pos="0">
                      <a:schemeClr val="bg2">
                        <a:lumMod val="90000"/>
                        <a:shade val="30000"/>
                        <a:satMod val="115000"/>
                        <a:alpha val="61000"/>
                      </a:schemeClr>
                    </a:gs>
                    <a:gs pos="50000">
                      <a:schemeClr val="bg2">
                        <a:lumMod val="90000"/>
                        <a:shade val="67500"/>
                        <a:satMod val="115000"/>
                        <a:alpha val="66000"/>
                      </a:schemeClr>
                    </a:gs>
                    <a:gs pos="100000">
                      <a:schemeClr val="bg2">
                        <a:lumMod val="90000"/>
                        <a:shade val="100000"/>
                        <a:satMod val="115000"/>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 name="Rectangle 25"/>
              <p:cNvSpPr/>
              <p:nvPr/>
            </p:nvSpPr>
            <p:spPr>
              <a:xfrm>
                <a:off x="796414" y="2192020"/>
                <a:ext cx="2630278" cy="35991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4"/>
            <p:cNvSpPr/>
            <p:nvPr/>
          </p:nvSpPr>
          <p:spPr>
            <a:xfrm>
              <a:off x="1099128" y="2551745"/>
              <a:ext cx="232756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Activity that requires the contracted services to accomplish their mission; they are either paying for or buying the service.  The RA will create and submit GFSLV forms for BOS-I and OCS final approval.</a:t>
              </a:r>
            </a:p>
          </p:txBody>
        </p:sp>
      </p:grpSp>
      <p:grpSp>
        <p:nvGrpSpPr>
          <p:cNvPr id="43" name="Group 42"/>
          <p:cNvGrpSpPr/>
          <p:nvPr/>
        </p:nvGrpSpPr>
        <p:grpSpPr>
          <a:xfrm>
            <a:off x="8636506" y="1946311"/>
            <a:ext cx="2955637" cy="4465111"/>
            <a:chOff x="8423563" y="1425195"/>
            <a:chExt cx="2955637" cy="4465111"/>
          </a:xfrm>
        </p:grpSpPr>
        <p:grpSp>
          <p:nvGrpSpPr>
            <p:cNvPr id="35" name="Group 34"/>
            <p:cNvGrpSpPr/>
            <p:nvPr/>
          </p:nvGrpSpPr>
          <p:grpSpPr>
            <a:xfrm>
              <a:off x="8423563" y="1425195"/>
              <a:ext cx="2955637" cy="4465111"/>
              <a:chOff x="638202" y="1425195"/>
              <a:chExt cx="2955637" cy="4465111"/>
            </a:xfrm>
          </p:grpSpPr>
          <p:grpSp>
            <p:nvGrpSpPr>
              <p:cNvPr id="36" name="Group 35"/>
              <p:cNvGrpSpPr/>
              <p:nvPr/>
            </p:nvGrpSpPr>
            <p:grpSpPr>
              <a:xfrm>
                <a:off x="638202" y="1425195"/>
                <a:ext cx="2955637" cy="4465111"/>
                <a:chOff x="635002" y="1635506"/>
                <a:chExt cx="2955637" cy="4465111"/>
              </a:xfrm>
            </p:grpSpPr>
            <p:grpSp>
              <p:nvGrpSpPr>
                <p:cNvPr id="38" name="Group 37"/>
                <p:cNvGrpSpPr/>
                <p:nvPr/>
              </p:nvGrpSpPr>
              <p:grpSpPr>
                <a:xfrm>
                  <a:off x="635002" y="1635506"/>
                  <a:ext cx="2955637" cy="4465111"/>
                  <a:chOff x="1856509" y="2099426"/>
                  <a:chExt cx="2687782" cy="4153592"/>
                </a:xfrm>
              </p:grpSpPr>
              <p:sp>
                <p:nvSpPr>
                  <p:cNvPr id="40" name="Rectangle 39"/>
                  <p:cNvSpPr/>
                  <p:nvPr/>
                </p:nvSpPr>
                <p:spPr>
                  <a:xfrm>
                    <a:off x="1856509" y="2099426"/>
                    <a:ext cx="2687782" cy="6622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OCS - Operational Contract Support Integration Cell (OCSIC) </a:t>
                    </a:r>
                  </a:p>
                </p:txBody>
              </p:sp>
              <p:sp>
                <p:nvSpPr>
                  <p:cNvPr id="41" name="Rectangle 40"/>
                  <p:cNvSpPr/>
                  <p:nvPr/>
                </p:nvSpPr>
                <p:spPr>
                  <a:xfrm>
                    <a:off x="1856509" y="2761673"/>
                    <a:ext cx="2687782" cy="34913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Rectangle 38"/>
                <p:cNvSpPr/>
                <p:nvPr/>
              </p:nvSpPr>
              <p:spPr>
                <a:xfrm>
                  <a:off x="738908" y="2347422"/>
                  <a:ext cx="2770909" cy="3654089"/>
                </a:xfrm>
                <a:prstGeom prst="rect">
                  <a:avLst/>
                </a:prstGeom>
                <a:gradFill flip="none" rotWithShape="1">
                  <a:gsLst>
                    <a:gs pos="0">
                      <a:schemeClr val="bg2">
                        <a:lumMod val="90000"/>
                        <a:shade val="30000"/>
                        <a:satMod val="115000"/>
                        <a:alpha val="61000"/>
                      </a:schemeClr>
                    </a:gs>
                    <a:gs pos="50000">
                      <a:schemeClr val="bg2">
                        <a:lumMod val="90000"/>
                        <a:shade val="67500"/>
                        <a:satMod val="115000"/>
                        <a:alpha val="66000"/>
                      </a:schemeClr>
                    </a:gs>
                    <a:gs pos="100000">
                      <a:schemeClr val="bg2">
                        <a:lumMod val="90000"/>
                        <a:shade val="100000"/>
                        <a:satMod val="115000"/>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7" name="Rectangle 36"/>
              <p:cNvSpPr/>
              <p:nvPr/>
            </p:nvSpPr>
            <p:spPr>
              <a:xfrm>
                <a:off x="796414" y="2192020"/>
                <a:ext cx="2630278" cy="35991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Rectangle 22"/>
            <p:cNvSpPr/>
            <p:nvPr/>
          </p:nvSpPr>
          <p:spPr>
            <a:xfrm>
              <a:off x="8691716" y="2511594"/>
              <a:ext cx="2379408"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Ensures synchronization of contractors with military operations, while also ensuring proper oversight of contracted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5" name="Group 44"/>
          <p:cNvGrpSpPr/>
          <p:nvPr/>
        </p:nvGrpSpPr>
        <p:grpSpPr>
          <a:xfrm>
            <a:off x="4943076" y="1946312"/>
            <a:ext cx="2955637" cy="4465111"/>
            <a:chOff x="4623988" y="1619830"/>
            <a:chExt cx="2955637" cy="4368800"/>
          </a:xfrm>
        </p:grpSpPr>
        <p:grpSp>
          <p:nvGrpSpPr>
            <p:cNvPr id="28" name="Group 27"/>
            <p:cNvGrpSpPr/>
            <p:nvPr/>
          </p:nvGrpSpPr>
          <p:grpSpPr>
            <a:xfrm>
              <a:off x="4623988" y="1619830"/>
              <a:ext cx="2955637" cy="4368800"/>
              <a:chOff x="638202" y="1521507"/>
              <a:chExt cx="2955637" cy="4368800"/>
            </a:xfrm>
          </p:grpSpPr>
          <p:grpSp>
            <p:nvGrpSpPr>
              <p:cNvPr id="29" name="Group 28"/>
              <p:cNvGrpSpPr/>
              <p:nvPr/>
            </p:nvGrpSpPr>
            <p:grpSpPr>
              <a:xfrm>
                <a:off x="638202" y="1521507"/>
                <a:ext cx="2955637" cy="4368800"/>
                <a:chOff x="635002" y="1731818"/>
                <a:chExt cx="2955637" cy="4368800"/>
              </a:xfrm>
            </p:grpSpPr>
            <p:grpSp>
              <p:nvGrpSpPr>
                <p:cNvPr id="31" name="Group 30"/>
                <p:cNvGrpSpPr/>
                <p:nvPr/>
              </p:nvGrpSpPr>
              <p:grpSpPr>
                <a:xfrm>
                  <a:off x="635002" y="1731818"/>
                  <a:ext cx="2955637" cy="4368800"/>
                  <a:chOff x="1856509" y="2189018"/>
                  <a:chExt cx="2687782" cy="4064000"/>
                </a:xfrm>
              </p:grpSpPr>
              <p:sp>
                <p:nvSpPr>
                  <p:cNvPr id="33" name="Rectangle 32"/>
                  <p:cNvSpPr/>
                  <p:nvPr/>
                </p:nvSpPr>
                <p:spPr>
                  <a:xfrm>
                    <a:off x="1856509" y="2189018"/>
                    <a:ext cx="2687782" cy="57265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Base Operating Support Integrator (BOS-I)</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1856509" y="2761673"/>
                    <a:ext cx="2687782" cy="34913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Rectangle 31"/>
                <p:cNvSpPr/>
                <p:nvPr/>
              </p:nvSpPr>
              <p:spPr>
                <a:xfrm>
                  <a:off x="738908" y="2347422"/>
                  <a:ext cx="2770909" cy="3654089"/>
                </a:xfrm>
                <a:prstGeom prst="rect">
                  <a:avLst/>
                </a:prstGeom>
                <a:gradFill flip="none" rotWithShape="1">
                  <a:gsLst>
                    <a:gs pos="0">
                      <a:schemeClr val="bg2">
                        <a:lumMod val="90000"/>
                        <a:shade val="30000"/>
                        <a:satMod val="115000"/>
                        <a:alpha val="61000"/>
                      </a:schemeClr>
                    </a:gs>
                    <a:gs pos="50000">
                      <a:schemeClr val="bg2">
                        <a:lumMod val="90000"/>
                        <a:shade val="67500"/>
                        <a:satMod val="115000"/>
                        <a:alpha val="66000"/>
                      </a:schemeClr>
                    </a:gs>
                    <a:gs pos="100000">
                      <a:schemeClr val="bg2">
                        <a:lumMod val="90000"/>
                        <a:shade val="100000"/>
                        <a:satMod val="115000"/>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Rectangle 29"/>
              <p:cNvSpPr/>
              <p:nvPr/>
            </p:nvSpPr>
            <p:spPr>
              <a:xfrm>
                <a:off x="796414" y="2192020"/>
                <a:ext cx="2630278" cy="35991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Rectangle 15"/>
            <p:cNvSpPr/>
            <p:nvPr/>
          </p:nvSpPr>
          <p:spPr>
            <a:xfrm>
              <a:off x="4944895" y="2455592"/>
              <a:ext cx="2348907"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AKA Forward Operating Base (FOB) or Camp Mayor – a combatant commander (CCDR) designated representative who acts as the Joint BOS provider. The BOS-I coordinates the efficient use of mission support resources, provides master planning for facilities and real estate, etc.</a:t>
              </a:r>
            </a:p>
          </p:txBody>
        </p:sp>
      </p:grpSp>
      <p:pic>
        <p:nvPicPr>
          <p:cNvPr id="44" name="Picture 43"/>
          <p:cNvPicPr>
            <a:picLocks noChangeAspect="1"/>
          </p:cNvPicPr>
          <p:nvPr/>
        </p:nvPicPr>
        <p:blipFill>
          <a:blip r:embed="rId2"/>
          <a:stretch>
            <a:fillRect/>
          </a:stretch>
        </p:blipFill>
        <p:spPr>
          <a:xfrm>
            <a:off x="5101288" y="1072421"/>
            <a:ext cx="1797744" cy="594274"/>
          </a:xfrm>
          <a:prstGeom prst="rect">
            <a:avLst/>
          </a:prstGeom>
        </p:spPr>
      </p:pic>
      <p:sp>
        <p:nvSpPr>
          <p:cNvPr id="46" name="Title 3"/>
          <p:cNvSpPr txBox="1">
            <a:spLocks/>
          </p:cNvSpPr>
          <p:nvPr/>
        </p:nvSpPr>
        <p:spPr bwMode="auto">
          <a:xfrm>
            <a:off x="234390" y="1001598"/>
            <a:ext cx="800100" cy="5369168"/>
          </a:xfrm>
          <a:prstGeom prst="rect">
            <a:avLst/>
          </a:prstGeom>
          <a:noFill/>
          <a:ln>
            <a:miter lim="800000"/>
            <a:headEnd/>
            <a:tailEnd/>
          </a:ln>
        </p:spPr>
        <p:txBody>
          <a:bodyPr vert="vert270"/>
          <a:lstStyle>
            <a:lvl1pPr algn="ctr" rtl="0" eaLnBrk="0" fontAlgn="base" hangingPunct="0">
              <a:spcBef>
                <a:spcPct val="0"/>
              </a:spcBef>
              <a:spcAft>
                <a:spcPct val="0"/>
              </a:spcAft>
              <a:defRPr sz="3600" b="1"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Arial" charset="0"/>
              </a:rPr>
              <a:t>User Roles</a:t>
            </a:r>
          </a:p>
        </p:txBody>
      </p:sp>
    </p:spTree>
    <p:extLst>
      <p:ext uri="{BB962C8B-B14F-4D97-AF65-F5344CB8AC3E}">
        <p14:creationId xmlns:p14="http://schemas.microsoft.com/office/powerpoint/2010/main" val="121731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1018" y="1039300"/>
            <a:ext cx="9207114" cy="5319729"/>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12</a:t>
            </a:fld>
            <a:endParaRPr lang="en-US" dirty="0"/>
          </a:p>
        </p:txBody>
      </p:sp>
      <p:sp>
        <p:nvSpPr>
          <p:cNvPr id="7" name="Title 6"/>
          <p:cNvSpPr>
            <a:spLocks noGrp="1"/>
          </p:cNvSpPr>
          <p:nvPr>
            <p:ph type="title"/>
          </p:nvPr>
        </p:nvSpPr>
        <p:spPr/>
        <p:txBody>
          <a:bodyPr/>
          <a:lstStyle/>
          <a:p>
            <a:r>
              <a:rPr lang="en-US" dirty="0"/>
              <a:t>Registration Saved</a:t>
            </a:r>
          </a:p>
        </p:txBody>
      </p:sp>
      <p:sp>
        <p:nvSpPr>
          <p:cNvPr id="8" name="Rounded Rectangle 7"/>
          <p:cNvSpPr/>
          <p:nvPr/>
        </p:nvSpPr>
        <p:spPr>
          <a:xfrm>
            <a:off x="165921" y="1341942"/>
            <a:ext cx="2570351" cy="4809476"/>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9"/>
            </a:pPr>
            <a:r>
              <a:rPr lang="en-US" sz="1801" b="1" dirty="0">
                <a:solidFill>
                  <a:schemeClr val="tx1"/>
                </a:solidFill>
              </a:rPr>
              <a:t>Registration Saved.  </a:t>
            </a:r>
            <a:r>
              <a:rPr lang="en-US" sz="1801" dirty="0">
                <a:solidFill>
                  <a:schemeClr val="tx1"/>
                </a:solidFill>
              </a:rPr>
              <a:t>The first step of GFLSV registration is complete.  An email will be automatically sent to your email address on file.  Please look for this in order to verify your email. </a:t>
            </a:r>
          </a:p>
          <a:p>
            <a:pPr>
              <a:spcAft>
                <a:spcPts val="1200"/>
              </a:spcAft>
            </a:pPr>
            <a:r>
              <a:rPr lang="en-US" sz="1801" dirty="0">
                <a:solidFill>
                  <a:srgbClr val="FF0000"/>
                </a:solidFill>
              </a:rPr>
              <a:t>Select </a:t>
            </a:r>
            <a:r>
              <a:rPr lang="en-US" sz="1801" b="1" dirty="0">
                <a:solidFill>
                  <a:srgbClr val="FF0000"/>
                </a:solidFill>
              </a:rPr>
              <a:t>OK</a:t>
            </a:r>
            <a:r>
              <a:rPr lang="en-US" sz="1801" dirty="0">
                <a:solidFill>
                  <a:srgbClr val="FF0000"/>
                </a:solidFill>
              </a:rPr>
              <a:t> to request your role.</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36272" y="2999293"/>
            <a:ext cx="8562110" cy="2050472"/>
          </a:xfrm>
          <a:prstGeom prst="rect">
            <a:avLst/>
          </a:prstGeom>
        </p:spPr>
      </p:pic>
      <p:sp>
        <p:nvSpPr>
          <p:cNvPr id="10" name="Oval 9"/>
          <p:cNvSpPr/>
          <p:nvPr/>
        </p:nvSpPr>
        <p:spPr>
          <a:xfrm>
            <a:off x="3532909" y="4412168"/>
            <a:ext cx="1191491" cy="4507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9081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6961" r="7421"/>
          <a:stretch/>
        </p:blipFill>
        <p:spPr>
          <a:xfrm>
            <a:off x="3117272" y="1031944"/>
            <a:ext cx="9040859" cy="5264153"/>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13</a:t>
            </a:fld>
            <a:endParaRPr lang="en-US" dirty="0"/>
          </a:p>
        </p:txBody>
      </p:sp>
      <p:sp>
        <p:nvSpPr>
          <p:cNvPr id="3" name="Title 2"/>
          <p:cNvSpPr>
            <a:spLocks noGrp="1"/>
          </p:cNvSpPr>
          <p:nvPr>
            <p:ph type="title"/>
          </p:nvPr>
        </p:nvSpPr>
        <p:spPr/>
        <p:txBody>
          <a:bodyPr/>
          <a:lstStyle/>
          <a:p>
            <a:r>
              <a:rPr lang="en-US" dirty="0"/>
              <a:t>Requesting a Role</a:t>
            </a:r>
          </a:p>
        </p:txBody>
      </p:sp>
      <p:sp>
        <p:nvSpPr>
          <p:cNvPr id="6" name="Oval 5"/>
          <p:cNvSpPr/>
          <p:nvPr/>
        </p:nvSpPr>
        <p:spPr>
          <a:xfrm>
            <a:off x="6927273" y="3747150"/>
            <a:ext cx="845131" cy="1736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Rounded Rectangle 8"/>
          <p:cNvSpPr/>
          <p:nvPr/>
        </p:nvSpPr>
        <p:spPr>
          <a:xfrm>
            <a:off x="312771" y="1958695"/>
            <a:ext cx="2586443" cy="3077132"/>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10"/>
            </a:pPr>
            <a:r>
              <a:rPr lang="en-US" sz="1801" dirty="0">
                <a:solidFill>
                  <a:schemeClr val="tx1"/>
                </a:solidFill>
              </a:rPr>
              <a:t>Select </a:t>
            </a:r>
            <a:r>
              <a:rPr lang="en-US" sz="1801" b="1" dirty="0">
                <a:solidFill>
                  <a:schemeClr val="tx1"/>
                </a:solidFill>
              </a:rPr>
              <a:t>GFLSV</a:t>
            </a:r>
          </a:p>
          <a:p>
            <a:pPr>
              <a:spcAft>
                <a:spcPts val="1200"/>
              </a:spcAft>
            </a:pPr>
            <a:r>
              <a:rPr lang="en-US" sz="1801" dirty="0">
                <a:solidFill>
                  <a:srgbClr val="FF0000"/>
                </a:solidFill>
              </a:rPr>
              <a:t>Note:  Those seeking roles in both GFLSV and CAAMS will want to select both and select </a:t>
            </a:r>
            <a:r>
              <a:rPr lang="en-US" sz="1801" b="1" dirty="0">
                <a:solidFill>
                  <a:srgbClr val="FF0000"/>
                </a:solidFill>
              </a:rPr>
              <a:t>Next</a:t>
            </a:r>
            <a:r>
              <a:rPr lang="en-US" sz="1801" dirty="0">
                <a:solidFill>
                  <a:srgbClr val="FF0000"/>
                </a:solidFill>
              </a:rPr>
              <a:t> to request a role for each application.</a:t>
            </a:r>
          </a:p>
        </p:txBody>
      </p:sp>
    </p:spTree>
    <p:extLst>
      <p:ext uri="{BB962C8B-B14F-4D97-AF65-F5344CB8AC3E}">
        <p14:creationId xmlns:p14="http://schemas.microsoft.com/office/powerpoint/2010/main" val="255808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32764" y="1108364"/>
            <a:ext cx="9359236" cy="5090935"/>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14</a:t>
            </a:fld>
            <a:endParaRPr lang="en-US" dirty="0"/>
          </a:p>
        </p:txBody>
      </p:sp>
      <p:sp>
        <p:nvSpPr>
          <p:cNvPr id="3" name="Title 2"/>
          <p:cNvSpPr>
            <a:spLocks noGrp="1"/>
          </p:cNvSpPr>
          <p:nvPr>
            <p:ph type="title"/>
          </p:nvPr>
        </p:nvSpPr>
        <p:spPr/>
        <p:txBody>
          <a:bodyPr/>
          <a:lstStyle/>
          <a:p>
            <a:r>
              <a:rPr lang="en-US" dirty="0"/>
              <a:t>Requesting a Role</a:t>
            </a:r>
          </a:p>
        </p:txBody>
      </p:sp>
      <p:sp>
        <p:nvSpPr>
          <p:cNvPr id="6" name="Oval 5"/>
          <p:cNvSpPr/>
          <p:nvPr/>
        </p:nvSpPr>
        <p:spPr>
          <a:xfrm>
            <a:off x="10838410" y="3667686"/>
            <a:ext cx="556954" cy="2632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ounded Rectangle 9"/>
          <p:cNvSpPr/>
          <p:nvPr/>
        </p:nvSpPr>
        <p:spPr>
          <a:xfrm>
            <a:off x="122591" y="1460295"/>
            <a:ext cx="3010529" cy="4678017"/>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11"/>
            </a:pPr>
            <a:r>
              <a:rPr lang="en-US" sz="1801" dirty="0">
                <a:solidFill>
                  <a:schemeClr val="tx1"/>
                </a:solidFill>
              </a:rPr>
              <a:t>Choose from the list of User Roles available and then select </a:t>
            </a:r>
            <a:r>
              <a:rPr lang="en-US" sz="1801" b="1" dirty="0">
                <a:solidFill>
                  <a:schemeClr val="tx1"/>
                </a:solidFill>
              </a:rPr>
              <a:t>Request Role</a:t>
            </a:r>
            <a:r>
              <a:rPr lang="en-US" sz="1801" dirty="0">
                <a:solidFill>
                  <a:schemeClr val="tx1"/>
                </a:solidFill>
              </a:rPr>
              <a:t>.  </a:t>
            </a:r>
          </a:p>
          <a:p>
            <a:pPr marL="292100">
              <a:spcAft>
                <a:spcPts val="1200"/>
              </a:spcAft>
            </a:pPr>
            <a:r>
              <a:rPr lang="en-US" sz="1801" dirty="0">
                <a:solidFill>
                  <a:schemeClr val="tx1"/>
                </a:solidFill>
              </a:rPr>
              <a:t>The most common role will be the </a:t>
            </a:r>
            <a:r>
              <a:rPr lang="en-US" sz="1801" b="1" u="sng" dirty="0">
                <a:solidFill>
                  <a:schemeClr val="tx1"/>
                </a:solidFill>
              </a:rPr>
              <a:t>Requiring Activity</a:t>
            </a:r>
            <a:r>
              <a:rPr lang="en-US" sz="1801" b="1" dirty="0">
                <a:solidFill>
                  <a:schemeClr val="tx1"/>
                </a:solidFill>
              </a:rPr>
              <a:t>.  </a:t>
            </a:r>
            <a:r>
              <a:rPr lang="en-US" sz="1801" dirty="0">
                <a:solidFill>
                  <a:schemeClr val="tx1"/>
                </a:solidFill>
              </a:rPr>
              <a:t>This</a:t>
            </a:r>
            <a:r>
              <a:rPr lang="en-US" sz="1801" b="1" dirty="0">
                <a:solidFill>
                  <a:schemeClr val="tx1"/>
                </a:solidFill>
              </a:rPr>
              <a:t> </a:t>
            </a:r>
            <a:r>
              <a:rPr lang="en-US" sz="1801" dirty="0">
                <a:solidFill>
                  <a:schemeClr val="tx1"/>
                </a:solidFill>
              </a:rPr>
              <a:t>is the role needed to </a:t>
            </a:r>
            <a:r>
              <a:rPr lang="en-US" sz="1801" b="1" i="1" dirty="0">
                <a:solidFill>
                  <a:schemeClr val="tx1"/>
                </a:solidFill>
              </a:rPr>
              <a:t>create</a:t>
            </a:r>
            <a:r>
              <a:rPr lang="en-US" sz="1801" dirty="0">
                <a:solidFill>
                  <a:schemeClr val="tx1"/>
                </a:solidFill>
              </a:rPr>
              <a:t> and </a:t>
            </a:r>
            <a:r>
              <a:rPr lang="en-US" sz="1801" b="1" i="1" dirty="0">
                <a:solidFill>
                  <a:schemeClr val="tx1"/>
                </a:solidFill>
              </a:rPr>
              <a:t>submit</a:t>
            </a:r>
            <a:r>
              <a:rPr lang="en-US" sz="1801" dirty="0">
                <a:solidFill>
                  <a:schemeClr val="tx1"/>
                </a:solidFill>
              </a:rPr>
              <a:t> a GFLSV.</a:t>
            </a:r>
          </a:p>
          <a:p>
            <a:pPr marL="339720">
              <a:spcAft>
                <a:spcPts val="1200"/>
              </a:spcAft>
            </a:pPr>
            <a:r>
              <a:rPr lang="en-US" dirty="0">
                <a:solidFill>
                  <a:srgbClr val="FF0000"/>
                </a:solidFill>
                <a:latin typeface="+mj-lt"/>
              </a:rPr>
              <a:t>Note: Each user may only have one role in GFLSV. Contact the JCXS Helpdesk for additional questions or concerns.</a:t>
            </a:r>
          </a:p>
        </p:txBody>
      </p:sp>
      <p:sp>
        <p:nvSpPr>
          <p:cNvPr id="9" name="Oval 8"/>
          <p:cNvSpPr/>
          <p:nvPr/>
        </p:nvSpPr>
        <p:spPr>
          <a:xfrm>
            <a:off x="4651802" y="5201875"/>
            <a:ext cx="1191491" cy="4507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773646"/>
            <a:ext cx="533400" cy="533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2268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15</a:t>
            </a:fld>
            <a:endParaRPr lang="en-US" dirty="0"/>
          </a:p>
        </p:txBody>
      </p:sp>
      <p:sp>
        <p:nvSpPr>
          <p:cNvPr id="3" name="Title 2"/>
          <p:cNvSpPr>
            <a:spLocks noGrp="1"/>
          </p:cNvSpPr>
          <p:nvPr>
            <p:ph type="title"/>
          </p:nvPr>
        </p:nvSpPr>
        <p:spPr/>
        <p:txBody>
          <a:bodyPr/>
          <a:lstStyle/>
          <a:p>
            <a:r>
              <a:rPr lang="en-US" dirty="0"/>
              <a:t>Role Request Submitted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1377" y="1097706"/>
            <a:ext cx="9243259" cy="477909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4504" y="2337971"/>
            <a:ext cx="9083628" cy="2119069"/>
          </a:xfrm>
          <a:prstGeom prst="rect">
            <a:avLst/>
          </a:prstGeom>
        </p:spPr>
      </p:pic>
      <p:sp>
        <p:nvSpPr>
          <p:cNvPr id="7" name="Rounded Rectangle 6"/>
          <p:cNvSpPr/>
          <p:nvPr/>
        </p:nvSpPr>
        <p:spPr>
          <a:xfrm>
            <a:off x="5618184" y="1586807"/>
            <a:ext cx="3996267" cy="892529"/>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801" b="1" dirty="0">
                <a:solidFill>
                  <a:srgbClr val="FF0000"/>
                </a:solidFill>
              </a:rPr>
              <a:t>Please allow up to 48 hours for your request to be reviewed.</a:t>
            </a:r>
          </a:p>
        </p:txBody>
      </p:sp>
      <p:sp>
        <p:nvSpPr>
          <p:cNvPr id="8" name="Rounded Rectangle 7"/>
          <p:cNvSpPr/>
          <p:nvPr/>
        </p:nvSpPr>
        <p:spPr>
          <a:xfrm>
            <a:off x="73776" y="1560836"/>
            <a:ext cx="2841097" cy="3368973"/>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mj-lt"/>
              <a:buAutoNum type="arabicPeriod" startAt="12"/>
            </a:pPr>
            <a:r>
              <a:rPr lang="en-US" sz="1801" dirty="0">
                <a:solidFill>
                  <a:schemeClr val="tx1"/>
                </a:solidFill>
              </a:rPr>
              <a:t>Your request has been successfully submitted.  Please take this opportunity to check your email for the email verification link.  This is a </a:t>
            </a:r>
            <a:r>
              <a:rPr lang="en-US" sz="1801" b="1" i="1" dirty="0">
                <a:solidFill>
                  <a:schemeClr val="tx1"/>
                </a:solidFill>
              </a:rPr>
              <a:t>required</a:t>
            </a:r>
            <a:r>
              <a:rPr lang="en-US" sz="1801" dirty="0">
                <a:solidFill>
                  <a:schemeClr val="tx1"/>
                </a:solidFill>
              </a:rPr>
              <a:t> step in completing your registration.</a:t>
            </a:r>
          </a:p>
        </p:txBody>
      </p:sp>
    </p:spTree>
    <p:extLst>
      <p:ext uri="{BB962C8B-B14F-4D97-AF65-F5344CB8AC3E}">
        <p14:creationId xmlns:p14="http://schemas.microsoft.com/office/powerpoint/2010/main" val="297303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16</a:t>
            </a:fld>
            <a:endParaRPr lang="en-US" dirty="0"/>
          </a:p>
        </p:txBody>
      </p:sp>
      <p:sp>
        <p:nvSpPr>
          <p:cNvPr id="3" name="Title 2"/>
          <p:cNvSpPr>
            <a:spLocks noGrp="1"/>
          </p:cNvSpPr>
          <p:nvPr>
            <p:ph type="title"/>
          </p:nvPr>
        </p:nvSpPr>
        <p:spPr/>
        <p:txBody>
          <a:bodyPr/>
          <a:lstStyle/>
          <a:p>
            <a:r>
              <a:rPr lang="en-US" dirty="0"/>
              <a:t>Email Verification</a:t>
            </a:r>
          </a:p>
        </p:txBody>
      </p:sp>
      <p:sp>
        <p:nvSpPr>
          <p:cNvPr id="6" name="TextBox 5"/>
          <p:cNvSpPr txBox="1"/>
          <p:nvPr/>
        </p:nvSpPr>
        <p:spPr>
          <a:xfrm>
            <a:off x="3121856" y="1199841"/>
            <a:ext cx="4970835" cy="369460"/>
          </a:xfrm>
          <a:prstGeom prst="rect">
            <a:avLst/>
          </a:prstGeom>
          <a:noFill/>
        </p:spPr>
        <p:txBody>
          <a:bodyPr wrap="square" rtlCol="0">
            <a:spAutoFit/>
          </a:bodyPr>
          <a:lstStyle/>
          <a:p>
            <a:r>
              <a:rPr lang="en-US" sz="1801" u="sng" dirty="0"/>
              <a:t>SAMPLE EMAIL</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3385"/>
          <a:stretch/>
        </p:blipFill>
        <p:spPr>
          <a:xfrm>
            <a:off x="2932974" y="1569173"/>
            <a:ext cx="8862400" cy="3105471"/>
          </a:xfrm>
          <a:prstGeom prst="rect">
            <a:avLst/>
          </a:prstGeom>
          <a:ln w="38100">
            <a:solidFill>
              <a:srgbClr val="C00000"/>
            </a:solidFill>
          </a:ln>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1863" y="4000636"/>
            <a:ext cx="3803512" cy="2431915"/>
          </a:xfrm>
          <a:prstGeom prst="rect">
            <a:avLst/>
          </a:prstGeom>
          <a:ln w="38100">
            <a:solidFill>
              <a:srgbClr val="C00000"/>
            </a:solidFill>
          </a:ln>
        </p:spPr>
      </p:pic>
      <p:sp>
        <p:nvSpPr>
          <p:cNvPr id="12" name="Rounded Rectangle 11"/>
          <p:cNvSpPr/>
          <p:nvPr/>
        </p:nvSpPr>
        <p:spPr>
          <a:xfrm>
            <a:off x="102872" y="1569173"/>
            <a:ext cx="2488249" cy="2810706"/>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801" dirty="0">
                <a:solidFill>
                  <a:schemeClr val="tx1"/>
                </a:solidFill>
              </a:rPr>
              <a:t>After registering, users will receive a link to verify their email.</a:t>
            </a:r>
          </a:p>
          <a:p>
            <a:pPr>
              <a:spcAft>
                <a:spcPts val="1200"/>
              </a:spcAft>
            </a:pPr>
            <a:r>
              <a:rPr lang="en-US" sz="1801" dirty="0">
                <a:solidFill>
                  <a:srgbClr val="FF0000"/>
                </a:solidFill>
              </a:rPr>
              <a:t>This step is required in order to grant access to the GFLSV application.</a:t>
            </a:r>
          </a:p>
        </p:txBody>
      </p:sp>
      <p:cxnSp>
        <p:nvCxnSpPr>
          <p:cNvPr id="13" name="Straight Arrow Connector 12"/>
          <p:cNvCxnSpPr>
            <a:stCxn id="12" idx="3"/>
            <a:endCxn id="7" idx="1"/>
          </p:cNvCxnSpPr>
          <p:nvPr/>
        </p:nvCxnSpPr>
        <p:spPr>
          <a:xfrm>
            <a:off x="2591121" y="2974526"/>
            <a:ext cx="341853" cy="14738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77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17</a:t>
            </a:fld>
            <a:endParaRPr lang="en-US" dirty="0"/>
          </a:p>
        </p:txBody>
      </p:sp>
      <p:sp>
        <p:nvSpPr>
          <p:cNvPr id="4" name="Title 3"/>
          <p:cNvSpPr>
            <a:spLocks noGrp="1"/>
          </p:cNvSpPr>
          <p:nvPr>
            <p:ph type="title"/>
          </p:nvPr>
        </p:nvSpPr>
        <p:spPr/>
        <p:txBody>
          <a:bodyPr/>
          <a:lstStyle/>
          <a:p>
            <a:r>
              <a:rPr lang="en-US" dirty="0"/>
              <a:t>Pending Requests</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b="753"/>
          <a:stretch/>
        </p:blipFill>
        <p:spPr>
          <a:xfrm>
            <a:off x="3183038" y="1535352"/>
            <a:ext cx="8849754" cy="4199405"/>
          </a:xfrm>
          <a:prstGeom prst="rect">
            <a:avLst/>
          </a:prstGeom>
        </p:spPr>
      </p:pic>
      <p:sp>
        <p:nvSpPr>
          <p:cNvPr id="7" name="Rounded Rectangle 6"/>
          <p:cNvSpPr/>
          <p:nvPr/>
        </p:nvSpPr>
        <p:spPr>
          <a:xfrm>
            <a:off x="267526" y="1857617"/>
            <a:ext cx="3065984" cy="3877140"/>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801" dirty="0">
                <a:solidFill>
                  <a:schemeClr val="tx1"/>
                </a:solidFill>
              </a:rPr>
              <a:t>You will receive email confirmation from the GFLSV team when your account has been processed.</a:t>
            </a:r>
          </a:p>
          <a:p>
            <a:pPr>
              <a:spcAft>
                <a:spcPts val="1200"/>
              </a:spcAft>
            </a:pPr>
            <a:r>
              <a:rPr lang="en-US" sz="1801" dirty="0">
                <a:solidFill>
                  <a:schemeClr val="tx1"/>
                </a:solidFill>
              </a:rPr>
              <a:t>In the event that your request is pending for more than 48hrs you may utilize the </a:t>
            </a:r>
            <a:r>
              <a:rPr lang="en-US" sz="1801" b="1" dirty="0">
                <a:solidFill>
                  <a:schemeClr val="tx1"/>
                </a:solidFill>
              </a:rPr>
              <a:t>Helpdesk and Feedback </a:t>
            </a:r>
            <a:r>
              <a:rPr lang="en-US" sz="1801" dirty="0">
                <a:solidFill>
                  <a:schemeClr val="tx1"/>
                </a:solidFill>
              </a:rPr>
              <a:t>button available on any JCXS site page.</a:t>
            </a:r>
            <a:endParaRPr lang="en-US" sz="1600" dirty="0">
              <a:solidFill>
                <a:srgbClr val="C00000"/>
              </a:solidFill>
            </a:endParaRPr>
          </a:p>
          <a:p>
            <a:pPr>
              <a:spcAft>
                <a:spcPts val="1200"/>
              </a:spcAft>
            </a:pPr>
            <a:endParaRPr lang="en-US" sz="1600" dirty="0">
              <a:solidFill>
                <a:srgbClr val="C00000"/>
              </a:solidFill>
            </a:endParaRPr>
          </a:p>
        </p:txBody>
      </p:sp>
      <p:cxnSp>
        <p:nvCxnSpPr>
          <p:cNvPr id="12" name="Straight Arrow Connector 11"/>
          <p:cNvCxnSpPr>
            <a:endCxn id="16" idx="2"/>
          </p:cNvCxnSpPr>
          <p:nvPr/>
        </p:nvCxnSpPr>
        <p:spPr>
          <a:xfrm>
            <a:off x="3333509" y="4768772"/>
            <a:ext cx="6771191" cy="82987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104699" y="5376248"/>
            <a:ext cx="1545434" cy="4447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1" name="Group 20"/>
          <p:cNvGrpSpPr/>
          <p:nvPr/>
        </p:nvGrpSpPr>
        <p:grpSpPr>
          <a:xfrm>
            <a:off x="3183038" y="1478599"/>
            <a:ext cx="8849754" cy="4312908"/>
            <a:chOff x="3183038" y="1480919"/>
            <a:chExt cx="8849754" cy="4312908"/>
          </a:xfrm>
        </p:grpSpPr>
        <p:sp>
          <p:nvSpPr>
            <p:cNvPr id="18" name="Rectangle 17"/>
            <p:cNvSpPr/>
            <p:nvPr/>
          </p:nvSpPr>
          <p:spPr>
            <a:xfrm>
              <a:off x="3183038" y="1535351"/>
              <a:ext cx="6921661" cy="4231259"/>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Rectangle 18"/>
            <p:cNvSpPr/>
            <p:nvPr/>
          </p:nvSpPr>
          <p:spPr>
            <a:xfrm>
              <a:off x="10104699" y="1480919"/>
              <a:ext cx="1928093" cy="384089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p:cNvSpPr/>
            <p:nvPr/>
          </p:nvSpPr>
          <p:spPr>
            <a:xfrm>
              <a:off x="11650133" y="5321815"/>
              <a:ext cx="382659" cy="47201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417920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27633" y="1877439"/>
            <a:ext cx="7910948" cy="3632148"/>
          </a:xfrm>
          <a:prstGeom prst="rect">
            <a:avLst/>
          </a:prstGeom>
          <a:noFill/>
        </p:spPr>
        <p:txBody>
          <a:bodyPr wrap="none" rtlCol="0">
            <a:spAutoFit/>
          </a:bodyPr>
          <a:lstStyle/>
          <a:p>
            <a:pPr algn="ctr"/>
            <a:r>
              <a:rPr lang="en-US" sz="4800" dirty="0"/>
              <a:t>Government Furnished </a:t>
            </a:r>
            <a:br>
              <a:rPr lang="en-US" sz="4800" dirty="0"/>
            </a:br>
            <a:r>
              <a:rPr lang="en-US" sz="4800" dirty="0"/>
              <a:t>Life Support Validation (GFLSV)</a:t>
            </a:r>
            <a:br>
              <a:rPr lang="en-US" sz="4800" dirty="0"/>
            </a:br>
            <a:br>
              <a:rPr lang="en-US" sz="4800" dirty="0"/>
            </a:br>
            <a:br>
              <a:rPr lang="en-US" sz="1801" dirty="0"/>
            </a:br>
            <a:br>
              <a:rPr lang="en-US" sz="1801" dirty="0"/>
            </a:br>
            <a:br>
              <a:rPr lang="en-US" sz="1801" dirty="0"/>
            </a:br>
            <a:r>
              <a:rPr lang="en-US" sz="3200" dirty="0"/>
              <a:t>Application Guide</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 t="-155" r="-20340" b="-1"/>
          <a:stretch/>
        </p:blipFill>
        <p:spPr>
          <a:xfrm>
            <a:off x="4672977" y="3831819"/>
            <a:ext cx="3020265" cy="859834"/>
          </a:xfrm>
          <a:prstGeom prst="rect">
            <a:avLst/>
          </a:prstGeom>
        </p:spPr>
      </p:pic>
      <p:sp>
        <p:nvSpPr>
          <p:cNvPr id="6" name="Title 2"/>
          <p:cNvSpPr>
            <a:spLocks noGrp="1"/>
          </p:cNvSpPr>
          <p:nvPr>
            <p:ph type="title"/>
          </p:nvPr>
        </p:nvSpPr>
        <p:spPr>
          <a:xfrm>
            <a:off x="1208236" y="113372"/>
            <a:ext cx="9741987" cy="577834"/>
          </a:xfrm>
        </p:spPr>
        <p:txBody>
          <a:bodyPr/>
          <a:lstStyle/>
          <a:p>
            <a:r>
              <a:rPr lang="en-US" sz="3001" dirty="0"/>
              <a:t>Government Furnished Life Support Validation </a:t>
            </a:r>
            <a:r>
              <a:rPr lang="en-US" sz="2800" dirty="0"/>
              <a:t>(GFLSV)</a:t>
            </a:r>
          </a:p>
        </p:txBody>
      </p:sp>
    </p:spTree>
    <p:extLst>
      <p:ext uri="{BB962C8B-B14F-4D97-AF65-F5344CB8AC3E}">
        <p14:creationId xmlns:p14="http://schemas.microsoft.com/office/powerpoint/2010/main" val="365691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1425" y="1015631"/>
            <a:ext cx="9055296" cy="5416921"/>
          </a:xfrm>
          <a:prstGeom prst="rect">
            <a:avLst/>
          </a:prstGeom>
        </p:spPr>
      </p:pic>
      <p:sp>
        <p:nvSpPr>
          <p:cNvPr id="7" name="Rectangle 6"/>
          <p:cNvSpPr/>
          <p:nvPr/>
        </p:nvSpPr>
        <p:spPr>
          <a:xfrm>
            <a:off x="2881424" y="1015631"/>
            <a:ext cx="9136405" cy="5416921"/>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Slide Number Placeholder 1"/>
          <p:cNvSpPr>
            <a:spLocks noGrp="1"/>
          </p:cNvSpPr>
          <p:nvPr>
            <p:ph type="sldNum" sz="quarter" idx="4"/>
          </p:nvPr>
        </p:nvSpPr>
        <p:spPr/>
        <p:txBody>
          <a:bodyPr/>
          <a:lstStyle/>
          <a:p>
            <a:fld id="{D0406C7E-46EF-B24E-8B25-69D927A08592}" type="slidenum">
              <a:rPr lang="en-US" smtClean="0"/>
              <a:pPr/>
              <a:t>19</a:t>
            </a:fld>
            <a:endParaRPr lang="en-US" dirty="0"/>
          </a:p>
        </p:txBody>
      </p:sp>
      <p:sp>
        <p:nvSpPr>
          <p:cNvPr id="3" name="Title 2"/>
          <p:cNvSpPr>
            <a:spLocks noGrp="1"/>
          </p:cNvSpPr>
          <p:nvPr>
            <p:ph type="title"/>
          </p:nvPr>
        </p:nvSpPr>
        <p:spPr/>
        <p:txBody>
          <a:bodyPr/>
          <a:lstStyle/>
          <a:p>
            <a:r>
              <a:rPr lang="en-US" dirty="0"/>
              <a:t>Capability Overview</a:t>
            </a:r>
          </a:p>
        </p:txBody>
      </p:sp>
      <p:sp>
        <p:nvSpPr>
          <p:cNvPr id="8" name="Rectangle 7"/>
          <p:cNvSpPr/>
          <p:nvPr/>
        </p:nvSpPr>
        <p:spPr>
          <a:xfrm>
            <a:off x="3374571" y="4920345"/>
            <a:ext cx="936173" cy="5660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10" name="Group 9"/>
          <p:cNvGrpSpPr/>
          <p:nvPr/>
        </p:nvGrpSpPr>
        <p:grpSpPr>
          <a:xfrm>
            <a:off x="5750927" y="3006606"/>
            <a:ext cx="5492166" cy="3425945"/>
            <a:chOff x="185367" y="1657683"/>
            <a:chExt cx="5492167" cy="3425945"/>
          </a:xfrm>
        </p:grpSpPr>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669" y="1710145"/>
              <a:ext cx="5389565" cy="32699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185367" y="1657683"/>
              <a:ext cx="5492167" cy="34259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cxnSp>
        <p:nvCxnSpPr>
          <p:cNvPr id="12" name="Straight Connector 11"/>
          <p:cNvCxnSpPr>
            <a:stCxn id="8" idx="3"/>
          </p:cNvCxnSpPr>
          <p:nvPr/>
        </p:nvCxnSpPr>
        <p:spPr>
          <a:xfrm flipV="1">
            <a:off x="4310744" y="4713515"/>
            <a:ext cx="1393371" cy="48985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0043" y="1772357"/>
            <a:ext cx="2911824" cy="4380088"/>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6" indent="-285746">
              <a:spcAft>
                <a:spcPts val="1200"/>
              </a:spcAft>
              <a:buFont typeface="Arial" panose="020B0604020202020204" pitchFamily="34" charset="0"/>
              <a:buChar char="•"/>
            </a:pPr>
            <a:r>
              <a:rPr lang="en-US" sz="1801" dirty="0">
                <a:solidFill>
                  <a:schemeClr val="tx1"/>
                </a:solidFill>
              </a:rPr>
              <a:t>A brief application overview and link to the Training Folder can be found on the </a:t>
            </a:r>
            <a:r>
              <a:rPr lang="en-US" sz="1801" b="1" dirty="0">
                <a:solidFill>
                  <a:schemeClr val="tx1"/>
                </a:solidFill>
              </a:rPr>
              <a:t>Capability Overview tab</a:t>
            </a:r>
            <a:r>
              <a:rPr lang="en-US" sz="1801" dirty="0">
                <a:solidFill>
                  <a:schemeClr val="tx1"/>
                </a:solidFill>
              </a:rPr>
              <a:t> of the JCXS Website.</a:t>
            </a:r>
          </a:p>
          <a:p>
            <a:pPr marL="285746" indent="-285746">
              <a:spcAft>
                <a:spcPts val="1200"/>
              </a:spcAft>
              <a:buFont typeface="Arial" panose="020B0604020202020204" pitchFamily="34" charset="0"/>
              <a:buChar char="•"/>
            </a:pPr>
            <a:r>
              <a:rPr lang="en-US" sz="1801" dirty="0">
                <a:solidFill>
                  <a:schemeClr val="tx1"/>
                </a:solidFill>
              </a:rPr>
              <a:t>The </a:t>
            </a:r>
            <a:r>
              <a:rPr lang="en-US" sz="1801" b="1" dirty="0">
                <a:solidFill>
                  <a:schemeClr val="tx1"/>
                </a:solidFill>
              </a:rPr>
              <a:t>GFLSV Training Folde</a:t>
            </a:r>
            <a:r>
              <a:rPr lang="en-US" sz="1801" dirty="0">
                <a:solidFill>
                  <a:schemeClr val="tx1"/>
                </a:solidFill>
              </a:rPr>
              <a:t>r contains added details about the application as well as a link to the GFLSV Training Guide.</a:t>
            </a:r>
          </a:p>
          <a:p>
            <a:pPr>
              <a:spcAft>
                <a:spcPts val="1200"/>
              </a:spcAft>
            </a:pPr>
            <a:endParaRPr lang="en-US" sz="1801" dirty="0">
              <a:solidFill>
                <a:schemeClr val="tx1"/>
              </a:solidFill>
            </a:endParaRPr>
          </a:p>
        </p:txBody>
      </p:sp>
      <p:sp>
        <p:nvSpPr>
          <p:cNvPr id="13" name="Rectangle 12"/>
          <p:cNvSpPr/>
          <p:nvPr/>
        </p:nvSpPr>
        <p:spPr>
          <a:xfrm>
            <a:off x="4389338" y="2017986"/>
            <a:ext cx="1412891" cy="4099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61819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panose="020B0604020202020204" pitchFamily="34" charset="0"/>
                <a:cs typeface="Arial" panose="020B0604020202020204" pitchFamily="34" charset="0"/>
              </a:rPr>
              <a:pPr defTabSz="914384">
                <a:defRPr/>
              </a:pPr>
              <a:t>2</a:t>
            </a:fld>
            <a:endParaRPr lang="en-US" sz="1200" dirty="0">
              <a:solidFill>
                <a:prstClr val="white"/>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248453" y="79508"/>
            <a:ext cx="9741987" cy="839170"/>
          </a:xfrm>
        </p:spPr>
        <p:txBody>
          <a:bodyPr/>
          <a:lstStyle/>
          <a:p>
            <a:r>
              <a:rPr lang="en-US" sz="3001" dirty="0"/>
              <a:t>Government Furnished Life Support Validation </a:t>
            </a:r>
            <a:r>
              <a:rPr lang="en-US" sz="2800" dirty="0"/>
              <a:t>(GFLSV)</a:t>
            </a:r>
          </a:p>
        </p:txBody>
      </p:sp>
      <p:sp>
        <p:nvSpPr>
          <p:cNvPr id="2" name="TextBox 1"/>
          <p:cNvSpPr txBox="1"/>
          <p:nvPr/>
        </p:nvSpPr>
        <p:spPr>
          <a:xfrm>
            <a:off x="632459" y="1268730"/>
            <a:ext cx="10721340" cy="3225498"/>
          </a:xfrm>
          <a:prstGeom prst="rect">
            <a:avLst/>
          </a:prstGeom>
          <a:noFill/>
        </p:spPr>
        <p:txBody>
          <a:bodyPr wrap="square" rtlCol="0">
            <a:spAutoFit/>
          </a:bodyPr>
          <a:lstStyle/>
          <a:p>
            <a:pPr eaLnBrk="0" fontAlgn="base" hangingPunct="0">
              <a:spcBef>
                <a:spcPct val="20000"/>
              </a:spcBef>
              <a:spcAft>
                <a:spcPts val="601"/>
              </a:spcAft>
              <a:defRPr/>
            </a:pPr>
            <a:r>
              <a:rPr lang="en-US" sz="1600" dirty="0">
                <a:solidFill>
                  <a:prstClr val="black"/>
                </a:solidFill>
                <a:cs typeface="Arial" pitchFamily="34" charset="0"/>
              </a:rPr>
              <a:t>The Government Furnished Life Support Validation (GFLSV) Application effectively records and tracks U.S. and other country contractor personnel entering into, traveling throughout, and departing from Afghanistan Area of Responsibility, that require Government Furnished Life Support (GFLS).</a:t>
            </a:r>
          </a:p>
          <a:p>
            <a:pPr eaLnBrk="0" fontAlgn="base" hangingPunct="0">
              <a:spcBef>
                <a:spcPct val="20000"/>
              </a:spcBef>
              <a:defRPr/>
            </a:pPr>
            <a:r>
              <a:rPr lang="en-US" sz="1600" dirty="0">
                <a:solidFill>
                  <a:prstClr val="black"/>
                </a:solidFill>
                <a:cs typeface="Arial" pitchFamily="34" charset="0"/>
              </a:rPr>
              <a:t>Role-based access to GFLSV forms and workflow is granted to Requiring Activities (RAs), Base Operating Support Integrator (BOS-I) and the Operational Contract Support Integration Cell (OCSIC). Once the RA creates the GFLSV form and submits it for approval, the form’s status is tracked until it is finalized.  The dashboard format enables users to quickly find and view where the form is in the workflow and how long it has been in the system. All reviewer remarks and approval/rejection decisions with date stamps are captured in a single form. </a:t>
            </a:r>
          </a:p>
          <a:p>
            <a:pPr algn="ctr" eaLnBrk="0" fontAlgn="base" hangingPunct="0">
              <a:spcBef>
                <a:spcPct val="20000"/>
              </a:spcBef>
              <a:defRPr/>
            </a:pPr>
            <a:r>
              <a:rPr lang="en-US" sz="2000" b="1" dirty="0">
                <a:solidFill>
                  <a:srgbClr val="FF0000"/>
                </a:solidFill>
              </a:rPr>
              <a:t>Users must register and access the application via CAC</a:t>
            </a:r>
          </a:p>
          <a:p>
            <a:pPr eaLnBrk="0" fontAlgn="base" hangingPunct="0">
              <a:spcBef>
                <a:spcPct val="20000"/>
              </a:spcBef>
              <a:spcAft>
                <a:spcPts val="601"/>
              </a:spcAft>
              <a:defRPr/>
            </a:pPr>
            <a:endParaRPr lang="en-US" sz="1600" dirty="0">
              <a:solidFill>
                <a:prstClr val="black"/>
              </a:solidFill>
              <a:cs typeface="Arial" pitchFamily="34" charset="0"/>
            </a:endParaRPr>
          </a:p>
          <a:p>
            <a:pPr eaLnBrk="0" fontAlgn="base" hangingPunct="0">
              <a:spcBef>
                <a:spcPct val="20000"/>
              </a:spcBef>
              <a:spcAft>
                <a:spcPts val="601"/>
              </a:spcAft>
              <a:defRPr/>
            </a:pPr>
            <a:endParaRPr lang="en-US" sz="1600" dirty="0">
              <a:solidFill>
                <a:prstClr val="black"/>
              </a:solidFill>
              <a:cs typeface="Arial" pitchFamily="34" charset="0"/>
            </a:endParaRPr>
          </a:p>
        </p:txBody>
      </p:sp>
      <p:sp>
        <p:nvSpPr>
          <p:cNvPr id="4" name="TextBox 3"/>
          <p:cNvSpPr txBox="1"/>
          <p:nvPr/>
        </p:nvSpPr>
        <p:spPr>
          <a:xfrm>
            <a:off x="632460" y="3918016"/>
            <a:ext cx="7402833" cy="2514663"/>
          </a:xfrm>
          <a:prstGeom prst="rect">
            <a:avLst/>
          </a:prstGeom>
          <a:noFill/>
        </p:spPr>
        <p:txBody>
          <a:bodyPr wrap="square" rtlCol="0">
            <a:spAutoFit/>
          </a:bodyPr>
          <a:lstStyle/>
          <a:p>
            <a:pPr eaLnBrk="0" fontAlgn="base" hangingPunct="0">
              <a:spcBef>
                <a:spcPct val="20000"/>
              </a:spcBef>
              <a:spcAft>
                <a:spcPts val="601"/>
              </a:spcAft>
              <a:defRPr/>
            </a:pPr>
            <a:r>
              <a:rPr lang="en-US" sz="1801" b="1" dirty="0">
                <a:solidFill>
                  <a:prstClr val="black"/>
                </a:solidFill>
                <a:cs typeface="Arial" pitchFamily="34" charset="0"/>
              </a:rPr>
              <a:t>Key Benefits</a:t>
            </a:r>
          </a:p>
          <a:p>
            <a:pPr marL="342894" indent="-342894" eaLnBrk="0" fontAlgn="base" hangingPunct="0">
              <a:lnSpc>
                <a:spcPct val="90000"/>
              </a:lnSpc>
              <a:spcBef>
                <a:spcPct val="20000"/>
              </a:spcBef>
              <a:spcAft>
                <a:spcPct val="0"/>
              </a:spcAft>
              <a:buFont typeface="Arial" charset="0"/>
              <a:buChar char="•"/>
              <a:defRPr/>
            </a:pPr>
            <a:r>
              <a:rPr lang="en-US" sz="1600" dirty="0">
                <a:solidFill>
                  <a:prstClr val="black"/>
                </a:solidFill>
                <a:cs typeface="Arial" pitchFamily="34" charset="0"/>
              </a:rPr>
              <a:t>Automates the GFLSV form submission, review, approval, and tracking processes</a:t>
            </a:r>
          </a:p>
          <a:p>
            <a:pPr marL="342894" indent="-342894" eaLnBrk="0" fontAlgn="base" hangingPunct="0">
              <a:lnSpc>
                <a:spcPct val="90000"/>
              </a:lnSpc>
              <a:spcBef>
                <a:spcPct val="20000"/>
              </a:spcBef>
              <a:spcAft>
                <a:spcPct val="0"/>
              </a:spcAft>
              <a:buFont typeface="Arial" charset="0"/>
              <a:buChar char="•"/>
              <a:defRPr/>
            </a:pPr>
            <a:r>
              <a:rPr lang="en-US" sz="1600" dirty="0">
                <a:solidFill>
                  <a:prstClr val="black"/>
                </a:solidFill>
                <a:cs typeface="Arial" pitchFamily="34" charset="0"/>
              </a:rPr>
              <a:t>Records all remarks, issues, approvals, and rejections made during form processing</a:t>
            </a:r>
          </a:p>
          <a:p>
            <a:pPr marL="342894" indent="-342894" eaLnBrk="0" fontAlgn="base" hangingPunct="0">
              <a:lnSpc>
                <a:spcPct val="90000"/>
              </a:lnSpc>
              <a:spcBef>
                <a:spcPct val="20000"/>
              </a:spcBef>
              <a:spcAft>
                <a:spcPct val="0"/>
              </a:spcAft>
              <a:buFont typeface="Arial" charset="0"/>
              <a:buChar char="•"/>
              <a:defRPr/>
            </a:pPr>
            <a:r>
              <a:rPr lang="en-US" sz="1600" dirty="0">
                <a:solidFill>
                  <a:prstClr val="black"/>
                </a:solidFill>
                <a:cs typeface="Arial" pitchFamily="34" charset="0"/>
              </a:rPr>
              <a:t>Form status is always visible, to include processing time, and who is currently responsible for the form</a:t>
            </a:r>
          </a:p>
          <a:p>
            <a:pPr marL="342894" indent="-342894" eaLnBrk="0" fontAlgn="base" hangingPunct="0">
              <a:lnSpc>
                <a:spcPct val="90000"/>
              </a:lnSpc>
              <a:spcBef>
                <a:spcPct val="20000"/>
              </a:spcBef>
              <a:spcAft>
                <a:spcPct val="0"/>
              </a:spcAft>
              <a:buFont typeface="Arial" charset="0"/>
              <a:buChar char="•"/>
              <a:defRPr/>
            </a:pPr>
            <a:r>
              <a:rPr lang="en-US" sz="1600" dirty="0">
                <a:solidFill>
                  <a:prstClr val="black"/>
                </a:solidFill>
                <a:cs typeface="Arial" pitchFamily="34" charset="0"/>
              </a:rPr>
              <a:t>Form can be used for new requirements or a change (increase/decrease)</a:t>
            </a:r>
          </a:p>
          <a:p>
            <a:pPr marL="342894" indent="-342894" eaLnBrk="0" fontAlgn="base" hangingPunct="0">
              <a:lnSpc>
                <a:spcPct val="90000"/>
              </a:lnSpc>
              <a:spcBef>
                <a:spcPct val="20000"/>
              </a:spcBef>
              <a:spcAft>
                <a:spcPct val="0"/>
              </a:spcAft>
              <a:buFont typeface="Arial" charset="0"/>
              <a:buChar char="•"/>
              <a:defRPr/>
            </a:pPr>
            <a:r>
              <a:rPr lang="en-US" sz="1600" dirty="0">
                <a:solidFill>
                  <a:prstClr val="black"/>
                </a:solidFill>
                <a:cs typeface="Arial" pitchFamily="34" charset="0"/>
              </a:rPr>
              <a:t>System Generated E-mail Notifications are forwarded to applicable roles after the Requiring Activity submits</a:t>
            </a:r>
          </a:p>
          <a:p>
            <a:pPr marL="342894" indent="-342894" eaLnBrk="0" fontAlgn="base" hangingPunct="0">
              <a:lnSpc>
                <a:spcPct val="90000"/>
              </a:lnSpc>
              <a:spcBef>
                <a:spcPct val="20000"/>
              </a:spcBef>
              <a:spcAft>
                <a:spcPct val="0"/>
              </a:spcAft>
              <a:buFont typeface="Arial" charset="0"/>
              <a:buChar char="•"/>
              <a:defRPr/>
            </a:pPr>
            <a:r>
              <a:rPr lang="en-US" sz="1600" dirty="0">
                <a:solidFill>
                  <a:prstClr val="black"/>
                </a:solidFill>
                <a:cs typeface="Arial" pitchFamily="34" charset="0"/>
              </a:rPr>
              <a:t>System Generated GFLSV Approval Numbers are automatically assigned</a:t>
            </a:r>
            <a:endParaRPr lang="en-US" sz="1801" dirty="0"/>
          </a:p>
        </p:txBody>
      </p:sp>
      <p:sp>
        <p:nvSpPr>
          <p:cNvPr id="5" name="TextBox 4"/>
          <p:cNvSpPr txBox="1"/>
          <p:nvPr/>
        </p:nvSpPr>
        <p:spPr>
          <a:xfrm>
            <a:off x="8069161" y="3951807"/>
            <a:ext cx="4122839" cy="2447080"/>
          </a:xfrm>
          <a:prstGeom prst="rect">
            <a:avLst/>
          </a:prstGeom>
          <a:noFill/>
          <a:ln w="28575">
            <a:solidFill>
              <a:schemeClr val="tx2">
                <a:lumMod val="50000"/>
              </a:schemeClr>
            </a:solidFill>
          </a:ln>
        </p:spPr>
        <p:txBody>
          <a:bodyPr wrap="square" rtlCol="0">
            <a:spAutoFit/>
          </a:bodyPr>
          <a:lstStyle/>
          <a:p>
            <a:pPr>
              <a:spcAft>
                <a:spcPts val="601"/>
              </a:spcAft>
              <a:defRPr/>
            </a:pPr>
            <a:r>
              <a:rPr lang="en-US" sz="1801" b="1" dirty="0">
                <a:solidFill>
                  <a:srgbClr val="FF0000"/>
                </a:solidFill>
              </a:rPr>
              <a:t>NOTE:  Access is granted to Government and Military Personnel </a:t>
            </a:r>
            <a:r>
              <a:rPr lang="en-US" sz="1801" b="1" u="sng" dirty="0">
                <a:solidFill>
                  <a:srgbClr val="FF0000"/>
                </a:solidFill>
              </a:rPr>
              <a:t>Only</a:t>
            </a:r>
            <a:r>
              <a:rPr lang="en-US" sz="1801" b="1" dirty="0">
                <a:solidFill>
                  <a:srgbClr val="FF0000"/>
                </a:solidFill>
              </a:rPr>
              <a:t>!!!!</a:t>
            </a:r>
          </a:p>
          <a:p>
            <a:pPr>
              <a:spcAft>
                <a:spcPts val="601"/>
              </a:spcAft>
              <a:defRPr/>
            </a:pPr>
            <a:r>
              <a:rPr lang="en-US" sz="1600" dirty="0">
                <a:solidFill>
                  <a:srgbClr val="FF0000"/>
                </a:solidFill>
              </a:rPr>
              <a:t>In the </a:t>
            </a:r>
            <a:r>
              <a:rPr lang="en-US" sz="1600" b="1" dirty="0">
                <a:solidFill>
                  <a:srgbClr val="FF0000"/>
                </a:solidFill>
              </a:rPr>
              <a:t>rare event </a:t>
            </a:r>
            <a:r>
              <a:rPr lang="en-US" sz="1600" dirty="0">
                <a:solidFill>
                  <a:srgbClr val="FF0000"/>
                </a:solidFill>
              </a:rPr>
              <a:t>a “contractor” is required to submit a GFLSV on behalf of the Requiring Activity (RA), the OCSIC requires approval first by their </a:t>
            </a:r>
            <a:r>
              <a:rPr lang="en-US" sz="1600" b="1" dirty="0">
                <a:solidFill>
                  <a:srgbClr val="FF0000"/>
                </a:solidFill>
              </a:rPr>
              <a:t>Government representative</a:t>
            </a:r>
            <a:r>
              <a:rPr lang="en-US" sz="1600" dirty="0">
                <a:solidFill>
                  <a:srgbClr val="FF0000"/>
                </a:solidFill>
              </a:rPr>
              <a:t> which will need to be followed by </a:t>
            </a:r>
            <a:r>
              <a:rPr lang="en-US" sz="1600" b="1" dirty="0">
                <a:solidFill>
                  <a:srgbClr val="FF0000"/>
                </a:solidFill>
              </a:rPr>
              <a:t>OCSIC approval</a:t>
            </a:r>
            <a:r>
              <a:rPr lang="en-US" sz="1600" dirty="0">
                <a:solidFill>
                  <a:srgbClr val="FF0000"/>
                </a:solidFill>
              </a:rPr>
              <a:t>.  Please submit the approval request to the JCXS GFLSV Project Lead via a digitally signed e-mail.</a:t>
            </a:r>
            <a:endParaRPr lang="en-US" sz="2400" b="1" dirty="0">
              <a:solidFill>
                <a:srgbClr val="FF0000"/>
              </a:solidFill>
            </a:endParaRPr>
          </a:p>
        </p:txBody>
      </p:sp>
    </p:spTree>
    <p:extLst>
      <p:ext uri="{BB962C8B-B14F-4D97-AF65-F5344CB8AC3E}">
        <p14:creationId xmlns:p14="http://schemas.microsoft.com/office/powerpoint/2010/main" val="216321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4364" y="1087370"/>
            <a:ext cx="7947446" cy="5242720"/>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20</a:t>
            </a:fld>
            <a:endParaRPr lang="en-US" dirty="0"/>
          </a:p>
        </p:txBody>
      </p:sp>
      <p:sp>
        <p:nvSpPr>
          <p:cNvPr id="3" name="Title 2"/>
          <p:cNvSpPr>
            <a:spLocks noGrp="1"/>
          </p:cNvSpPr>
          <p:nvPr>
            <p:ph type="title"/>
          </p:nvPr>
        </p:nvSpPr>
        <p:spPr/>
        <p:txBody>
          <a:bodyPr/>
          <a:lstStyle/>
          <a:p>
            <a:r>
              <a:rPr lang="en-US" dirty="0"/>
              <a:t>GFLSV Automation Workflow</a:t>
            </a:r>
          </a:p>
        </p:txBody>
      </p:sp>
      <p:sp>
        <p:nvSpPr>
          <p:cNvPr id="4" name="TextBox 3"/>
          <p:cNvSpPr txBox="1"/>
          <p:nvPr/>
        </p:nvSpPr>
        <p:spPr>
          <a:xfrm>
            <a:off x="7124705" y="3558625"/>
            <a:ext cx="184731" cy="300210"/>
          </a:xfrm>
          <a:prstGeom prst="rect">
            <a:avLst/>
          </a:prstGeom>
          <a:noFill/>
        </p:spPr>
        <p:txBody>
          <a:bodyPr wrap="none" rtlCol="0">
            <a:spAutoFit/>
          </a:bodyPr>
          <a:lstStyle/>
          <a:p>
            <a:pPr defTabSz="685789">
              <a:defRPr/>
            </a:pPr>
            <a:endParaRPr lang="en-US" sz="1351" dirty="0">
              <a:solidFill>
                <a:prstClr val="black"/>
              </a:solidFill>
              <a:latin typeface="Arial"/>
            </a:endParaRPr>
          </a:p>
        </p:txBody>
      </p:sp>
    </p:spTree>
    <p:extLst>
      <p:ext uri="{BB962C8B-B14F-4D97-AF65-F5344CB8AC3E}">
        <p14:creationId xmlns:p14="http://schemas.microsoft.com/office/powerpoint/2010/main" val="228703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5143" y="1724599"/>
            <a:ext cx="8805128" cy="4114936"/>
          </a:xfrm>
          <a:prstGeom prst="rect">
            <a:avLst/>
          </a:prstGeom>
        </p:spPr>
      </p:pic>
      <p:grpSp>
        <p:nvGrpSpPr>
          <p:cNvPr id="16" name="Group 15"/>
          <p:cNvGrpSpPr/>
          <p:nvPr/>
        </p:nvGrpSpPr>
        <p:grpSpPr>
          <a:xfrm>
            <a:off x="2915143" y="1724599"/>
            <a:ext cx="8787280" cy="4303410"/>
            <a:chOff x="2932990" y="1724598"/>
            <a:chExt cx="8787280" cy="4303410"/>
          </a:xfrm>
        </p:grpSpPr>
        <p:sp>
          <p:nvSpPr>
            <p:cNvPr id="14" name="Rectangle 13"/>
            <p:cNvSpPr/>
            <p:nvPr/>
          </p:nvSpPr>
          <p:spPr>
            <a:xfrm>
              <a:off x="2932990" y="1724598"/>
              <a:ext cx="6876452" cy="4114936"/>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Rectangle 14"/>
            <p:cNvSpPr/>
            <p:nvPr/>
          </p:nvSpPr>
          <p:spPr>
            <a:xfrm>
              <a:off x="9807210" y="2959157"/>
              <a:ext cx="1913060" cy="3068851"/>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 name="Slide Number Placeholder 1"/>
          <p:cNvSpPr>
            <a:spLocks noGrp="1"/>
          </p:cNvSpPr>
          <p:nvPr>
            <p:ph type="sldNum" sz="quarter" idx="4"/>
          </p:nvPr>
        </p:nvSpPr>
        <p:spPr/>
        <p:txBody>
          <a:bodyPr/>
          <a:lstStyle/>
          <a:p>
            <a:fld id="{D0406C7E-46EF-B24E-8B25-69D927A08592}" type="slidenum">
              <a:rPr lang="en-US" smtClean="0"/>
              <a:pPr/>
              <a:t>21</a:t>
            </a:fld>
            <a:endParaRPr lang="en-US" dirty="0"/>
          </a:p>
        </p:txBody>
      </p:sp>
      <p:sp>
        <p:nvSpPr>
          <p:cNvPr id="3" name="Title 2"/>
          <p:cNvSpPr>
            <a:spLocks noGrp="1"/>
          </p:cNvSpPr>
          <p:nvPr>
            <p:ph type="title"/>
          </p:nvPr>
        </p:nvSpPr>
        <p:spPr/>
        <p:txBody>
          <a:bodyPr/>
          <a:lstStyle/>
          <a:p>
            <a:r>
              <a:rPr lang="en-US" dirty="0"/>
              <a:t>Getting Started with GFLSV</a:t>
            </a:r>
          </a:p>
        </p:txBody>
      </p:sp>
      <p:grpSp>
        <p:nvGrpSpPr>
          <p:cNvPr id="7" name="Group 6"/>
          <p:cNvGrpSpPr/>
          <p:nvPr/>
        </p:nvGrpSpPr>
        <p:grpSpPr>
          <a:xfrm>
            <a:off x="4442204" y="2959159"/>
            <a:ext cx="4229525" cy="1645818"/>
            <a:chOff x="6215976" y="4784165"/>
            <a:chExt cx="4229525" cy="1645818"/>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5976" y="4784165"/>
              <a:ext cx="4229525" cy="1645818"/>
            </a:xfrm>
            <a:prstGeom prst="rect">
              <a:avLst/>
            </a:prstGeom>
            <a:ln w="38100">
              <a:solidFill>
                <a:srgbClr val="C00000"/>
              </a:solidFill>
            </a:ln>
          </p:spPr>
        </p:pic>
        <p:sp>
          <p:nvSpPr>
            <p:cNvPr id="9" name="Oval 8"/>
            <p:cNvSpPr/>
            <p:nvPr/>
          </p:nvSpPr>
          <p:spPr>
            <a:xfrm>
              <a:off x="6421330" y="5339024"/>
              <a:ext cx="3818816" cy="5932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9"/>
            <p:cNvSpPr/>
            <p:nvPr/>
          </p:nvSpPr>
          <p:spPr>
            <a:xfrm>
              <a:off x="7556812" y="5607073"/>
              <a:ext cx="537375" cy="18847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1" name="Oval 10"/>
          <p:cNvSpPr/>
          <p:nvPr/>
        </p:nvSpPr>
        <p:spPr>
          <a:xfrm>
            <a:off x="9917725" y="2409294"/>
            <a:ext cx="1712111" cy="4379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19" name="Straight Arrow Connector 18"/>
          <p:cNvCxnSpPr>
            <a:stCxn id="11" idx="2"/>
          </p:cNvCxnSpPr>
          <p:nvPr/>
        </p:nvCxnSpPr>
        <p:spPr>
          <a:xfrm flipH="1">
            <a:off x="8663766" y="2628285"/>
            <a:ext cx="1253959" cy="3308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17736" y="1378631"/>
            <a:ext cx="3010529" cy="4806871"/>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801" b="1" dirty="0">
                <a:solidFill>
                  <a:schemeClr val="tx1"/>
                </a:solidFill>
              </a:rPr>
              <a:t>After successfully registering and receiving confirmation from the JCXS GFLSV Team, you will be ready to access the application.</a:t>
            </a:r>
          </a:p>
          <a:p>
            <a:pPr marL="342894" indent="-342894">
              <a:spcAft>
                <a:spcPts val="1200"/>
              </a:spcAft>
              <a:buFont typeface="Arial" panose="020B0604020202020204" pitchFamily="34" charset="0"/>
              <a:buChar char="•"/>
            </a:pPr>
            <a:r>
              <a:rPr lang="en-US" sz="1801" dirty="0">
                <a:solidFill>
                  <a:schemeClr val="tx1"/>
                </a:solidFill>
              </a:rPr>
              <a:t>Navigate to </a:t>
            </a:r>
            <a:r>
              <a:rPr lang="en-US" sz="1801" dirty="0">
                <a:hlinkClick r:id="rId5"/>
              </a:rPr>
              <a:t>https://www.jccs.gov</a:t>
            </a:r>
            <a:r>
              <a:rPr lang="en-US" sz="1801" dirty="0"/>
              <a:t>,</a:t>
            </a:r>
          </a:p>
          <a:p>
            <a:pPr marL="342894" indent="-342894">
              <a:spcAft>
                <a:spcPts val="1200"/>
              </a:spcAft>
              <a:buFont typeface="Arial" panose="020B0604020202020204" pitchFamily="34" charset="0"/>
              <a:buChar char="•"/>
            </a:pPr>
            <a:r>
              <a:rPr lang="en-US" sz="1801" dirty="0">
                <a:solidFill>
                  <a:schemeClr val="tx1"/>
                </a:solidFill>
              </a:rPr>
              <a:t>Select Government Login.</a:t>
            </a:r>
          </a:p>
          <a:p>
            <a:pPr marL="342894" indent="-342894">
              <a:spcAft>
                <a:spcPts val="1200"/>
              </a:spcAft>
              <a:buFont typeface="Arial" panose="020B0604020202020204" pitchFamily="34" charset="0"/>
              <a:buChar char="•"/>
            </a:pPr>
            <a:r>
              <a:rPr lang="en-US" sz="1801" dirty="0">
                <a:solidFill>
                  <a:schemeClr val="tx1"/>
                </a:solidFill>
              </a:rPr>
              <a:t>Locate GFLSV in the list of JCXS applications, and Select </a:t>
            </a:r>
            <a:r>
              <a:rPr lang="en-US" sz="1801" b="1" dirty="0">
                <a:solidFill>
                  <a:schemeClr val="tx1"/>
                </a:solidFill>
              </a:rPr>
              <a:t>Launch</a:t>
            </a:r>
            <a:r>
              <a:rPr lang="en-US" sz="1801" dirty="0">
                <a:solidFill>
                  <a:schemeClr val="tx1"/>
                </a:solidFill>
              </a:rPr>
              <a:t>.</a:t>
            </a:r>
          </a:p>
        </p:txBody>
      </p:sp>
    </p:spTree>
    <p:extLst>
      <p:ext uri="{BB962C8B-B14F-4D97-AF65-F5344CB8AC3E}">
        <p14:creationId xmlns:p14="http://schemas.microsoft.com/office/powerpoint/2010/main" val="184847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872169" y="1437604"/>
            <a:ext cx="9102117" cy="4700423"/>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22</a:t>
            </a:fld>
            <a:endParaRPr lang="en-US" dirty="0"/>
          </a:p>
        </p:txBody>
      </p:sp>
      <p:sp>
        <p:nvSpPr>
          <p:cNvPr id="3" name="Title 2"/>
          <p:cNvSpPr>
            <a:spLocks noGrp="1"/>
          </p:cNvSpPr>
          <p:nvPr>
            <p:ph type="title"/>
          </p:nvPr>
        </p:nvSpPr>
        <p:spPr/>
        <p:txBody>
          <a:bodyPr/>
          <a:lstStyle/>
          <a:p>
            <a:r>
              <a:rPr lang="en-US" dirty="0"/>
              <a:t>Welcome to the GFLSV Dashboard</a:t>
            </a:r>
          </a:p>
        </p:txBody>
      </p:sp>
      <p:sp>
        <p:nvSpPr>
          <p:cNvPr id="12" name="Rounded Rectangle 11"/>
          <p:cNvSpPr/>
          <p:nvPr/>
        </p:nvSpPr>
        <p:spPr>
          <a:xfrm>
            <a:off x="114302" y="1487523"/>
            <a:ext cx="2903779" cy="4361734"/>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801" dirty="0">
                <a:solidFill>
                  <a:schemeClr val="tx1"/>
                </a:solidFill>
              </a:rPr>
              <a:t>The Requiring Activity (RA) will only see the GFLSVs that they have created.</a:t>
            </a:r>
          </a:p>
          <a:p>
            <a:pPr>
              <a:spcAft>
                <a:spcPts val="1200"/>
              </a:spcAft>
            </a:pPr>
            <a:r>
              <a:rPr lang="en-US" sz="1801" dirty="0">
                <a:solidFill>
                  <a:schemeClr val="tx1"/>
                </a:solidFill>
              </a:rPr>
              <a:t>To create a new GFLSV, the RA will select one of the two options:</a:t>
            </a:r>
          </a:p>
          <a:p>
            <a:pPr marL="342894" indent="-342894">
              <a:spcAft>
                <a:spcPts val="1200"/>
              </a:spcAft>
              <a:buFont typeface="+mj-lt"/>
              <a:buAutoNum type="alphaLcPeriod"/>
            </a:pPr>
            <a:r>
              <a:rPr lang="en-US" sz="1801" dirty="0">
                <a:solidFill>
                  <a:schemeClr val="tx1"/>
                </a:solidFill>
              </a:rPr>
              <a:t>Add New Pre Solicitation</a:t>
            </a:r>
          </a:p>
          <a:p>
            <a:pPr marL="342894" indent="-342894">
              <a:spcAft>
                <a:spcPts val="1200"/>
              </a:spcAft>
              <a:buFont typeface="+mj-lt"/>
              <a:buAutoNum type="alphaLcPeriod"/>
            </a:pPr>
            <a:r>
              <a:rPr lang="en-US" sz="1801" dirty="0">
                <a:solidFill>
                  <a:schemeClr val="tx1"/>
                </a:solidFill>
              </a:rPr>
              <a:t>Add New Contract ( E.g., DoD Contracts, GSA &amp; HHS)</a:t>
            </a:r>
          </a:p>
        </p:txBody>
      </p:sp>
      <p:cxnSp>
        <p:nvCxnSpPr>
          <p:cNvPr id="13" name="Straight Arrow Connector 12"/>
          <p:cNvCxnSpPr/>
          <p:nvPr/>
        </p:nvCxnSpPr>
        <p:spPr>
          <a:xfrm flipV="1">
            <a:off x="3018081" y="3897629"/>
            <a:ext cx="4689005" cy="8655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46027" y="3744274"/>
            <a:ext cx="2371707" cy="2805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10" name="Straight Arrow Connector 9"/>
          <p:cNvCxnSpPr/>
          <p:nvPr/>
        </p:nvCxnSpPr>
        <p:spPr>
          <a:xfrm flipV="1">
            <a:off x="3018080" y="3897629"/>
            <a:ext cx="3485591" cy="2167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269951" y="4873511"/>
            <a:ext cx="6523858" cy="115413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b="1" dirty="0">
                <a:solidFill>
                  <a:srgbClr val="FF0000"/>
                </a:solidFill>
              </a:rPr>
              <a:t>All RAs should work closely with their KO/Contracting Office to ensure they obtain the information needed to complete the GFLSV in its entirety.</a:t>
            </a:r>
          </a:p>
        </p:txBody>
      </p:sp>
    </p:spTree>
    <p:extLst>
      <p:ext uri="{BB962C8B-B14F-4D97-AF65-F5344CB8AC3E}">
        <p14:creationId xmlns:p14="http://schemas.microsoft.com/office/powerpoint/2010/main" val="159299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419323" y="1159740"/>
            <a:ext cx="9102117" cy="4700423"/>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23</a:t>
            </a:fld>
            <a:endParaRPr lang="en-US" dirty="0"/>
          </a:p>
        </p:txBody>
      </p:sp>
      <p:sp>
        <p:nvSpPr>
          <p:cNvPr id="3" name="Title 2"/>
          <p:cNvSpPr>
            <a:spLocks noGrp="1"/>
          </p:cNvSpPr>
          <p:nvPr>
            <p:ph type="title"/>
          </p:nvPr>
        </p:nvSpPr>
        <p:spPr/>
        <p:txBody>
          <a:bodyPr/>
          <a:lstStyle/>
          <a:p>
            <a:r>
              <a:rPr lang="en-US" dirty="0"/>
              <a:t>Welcome to the GFLSV Dashboard</a:t>
            </a:r>
          </a:p>
        </p:txBody>
      </p:sp>
      <p:cxnSp>
        <p:nvCxnSpPr>
          <p:cNvPr id="13" name="Straight Arrow Connector 12"/>
          <p:cNvCxnSpPr>
            <a:stCxn id="11" idx="0"/>
            <a:endCxn id="16" idx="2"/>
          </p:cNvCxnSpPr>
          <p:nvPr/>
        </p:nvCxnSpPr>
        <p:spPr>
          <a:xfrm flipV="1">
            <a:off x="6059424" y="3714163"/>
            <a:ext cx="910957" cy="4640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84527" y="3433565"/>
            <a:ext cx="2371707" cy="2805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Rounded Rectangle 10"/>
          <p:cNvSpPr/>
          <p:nvPr/>
        </p:nvSpPr>
        <p:spPr>
          <a:xfrm>
            <a:off x="426720" y="4178227"/>
            <a:ext cx="11265408" cy="2048869"/>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dirty="0">
                <a:solidFill>
                  <a:srgbClr val="FF0000"/>
                </a:solidFill>
              </a:rPr>
              <a:t>Only select “Add New Pre-Sol” </a:t>
            </a:r>
            <a:r>
              <a:rPr lang="en-US" b="1" dirty="0">
                <a:solidFill>
                  <a:srgbClr val="FF0000"/>
                </a:solidFill>
              </a:rPr>
              <a:t>after</a:t>
            </a:r>
            <a:r>
              <a:rPr lang="en-US" dirty="0">
                <a:solidFill>
                  <a:srgbClr val="FF0000"/>
                </a:solidFill>
              </a:rPr>
              <a:t> consulting with your KO/Contracting Office and with a clear understanding that you are in the</a:t>
            </a:r>
            <a:r>
              <a:rPr lang="en-US" b="1" dirty="0">
                <a:solidFill>
                  <a:srgbClr val="FF0000"/>
                </a:solidFill>
              </a:rPr>
              <a:t> preliminary phase </a:t>
            </a:r>
            <a:r>
              <a:rPr lang="en-US" dirty="0">
                <a:solidFill>
                  <a:srgbClr val="FF0000"/>
                </a:solidFill>
              </a:rPr>
              <a:t>of the contract. If you are in the preliminary phase of your contract and do not have a contract number, chances are you need to select the Pre-Sol option.  Again, work with your KO/Contracting Office.  Selecting the incorrect option will delay overall GFLSV processing.</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573" y="3911527"/>
            <a:ext cx="533400" cy="533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3628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24</a:t>
            </a:fld>
            <a:endParaRPr lang="en-US" dirty="0"/>
          </a:p>
        </p:txBody>
      </p:sp>
      <p:sp>
        <p:nvSpPr>
          <p:cNvPr id="3" name="Title 2"/>
          <p:cNvSpPr>
            <a:spLocks noGrp="1"/>
          </p:cNvSpPr>
          <p:nvPr>
            <p:ph type="title"/>
          </p:nvPr>
        </p:nvSpPr>
        <p:spPr/>
        <p:txBody>
          <a:bodyPr/>
          <a:lstStyle/>
          <a:p>
            <a:r>
              <a:rPr lang="en-US" dirty="0"/>
              <a:t>The GFLSV Form</a:t>
            </a: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l="-191"/>
          <a:stretch/>
        </p:blipFill>
        <p:spPr>
          <a:xfrm>
            <a:off x="0" y="2732027"/>
            <a:ext cx="11998116" cy="3645913"/>
          </a:xfrm>
          <a:prstGeom prst="rect">
            <a:avLst/>
          </a:prstGeom>
        </p:spPr>
      </p:pic>
      <p:grpSp>
        <p:nvGrpSpPr>
          <p:cNvPr id="19" name="Group 18"/>
          <p:cNvGrpSpPr/>
          <p:nvPr/>
        </p:nvGrpSpPr>
        <p:grpSpPr>
          <a:xfrm>
            <a:off x="514345" y="1593849"/>
            <a:ext cx="3543300" cy="2758337"/>
            <a:chOff x="11950496" y="9451555"/>
            <a:chExt cx="2172393" cy="4394989"/>
          </a:xfrm>
        </p:grpSpPr>
        <p:sp>
          <p:nvSpPr>
            <p:cNvPr id="20" name="Rounded Rectangle 19"/>
            <p:cNvSpPr/>
            <p:nvPr/>
          </p:nvSpPr>
          <p:spPr>
            <a:xfrm>
              <a:off x="11950496" y="9451555"/>
              <a:ext cx="2172393" cy="2934972"/>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801" dirty="0">
                  <a:solidFill>
                    <a:schemeClr val="tx1"/>
                  </a:solidFill>
                </a:rPr>
                <a:t>Review the list of </a:t>
              </a:r>
              <a:r>
                <a:rPr lang="en-US" sz="1801" b="1" dirty="0">
                  <a:solidFill>
                    <a:schemeClr val="tx1"/>
                  </a:solidFill>
                </a:rPr>
                <a:t>Required Supporting Documentation</a:t>
              </a:r>
              <a:r>
                <a:rPr lang="en-US" sz="1801" dirty="0">
                  <a:solidFill>
                    <a:schemeClr val="tx1"/>
                  </a:solidFill>
                </a:rPr>
                <a:t> outlined at the top of the GFLSV for reference.  You will want to reference this later when adding your attachments to the form.</a:t>
              </a:r>
            </a:p>
          </p:txBody>
        </p:sp>
        <p:cxnSp>
          <p:nvCxnSpPr>
            <p:cNvPr id="21" name="Straight Arrow Connector 20"/>
            <p:cNvCxnSpPr>
              <a:stCxn id="20" idx="2"/>
            </p:cNvCxnSpPr>
            <p:nvPr/>
          </p:nvCxnSpPr>
          <p:spPr>
            <a:xfrm flipH="1">
              <a:off x="13036692" y="12386527"/>
              <a:ext cx="1" cy="1460017"/>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46140" y="4352188"/>
            <a:ext cx="11951978" cy="16230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307378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915429" y="1143001"/>
            <a:ext cx="10479932" cy="5169856"/>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25</a:t>
            </a:fld>
            <a:endParaRPr lang="en-US" dirty="0"/>
          </a:p>
        </p:txBody>
      </p:sp>
      <p:sp>
        <p:nvSpPr>
          <p:cNvPr id="3" name="Title 2"/>
          <p:cNvSpPr>
            <a:spLocks noGrp="1"/>
          </p:cNvSpPr>
          <p:nvPr>
            <p:ph type="title"/>
          </p:nvPr>
        </p:nvSpPr>
        <p:spPr/>
        <p:txBody>
          <a:bodyPr/>
          <a:lstStyle/>
          <a:p>
            <a:r>
              <a:rPr lang="en-US" dirty="0"/>
              <a:t>The GFLSV Form</a:t>
            </a:r>
          </a:p>
        </p:txBody>
      </p:sp>
      <p:sp>
        <p:nvSpPr>
          <p:cNvPr id="8" name="Rectangle 7"/>
          <p:cNvSpPr/>
          <p:nvPr/>
        </p:nvSpPr>
        <p:spPr>
          <a:xfrm>
            <a:off x="903700" y="1143001"/>
            <a:ext cx="10450100" cy="2227459"/>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10" name="Straight Connector 9"/>
          <p:cNvCxnSpPr/>
          <p:nvPr/>
        </p:nvCxnSpPr>
        <p:spPr>
          <a:xfrm>
            <a:off x="7345018" y="3578087"/>
            <a:ext cx="162007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9612" y="3896141"/>
            <a:ext cx="1865145" cy="2465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Rectangle 14"/>
          <p:cNvSpPr/>
          <p:nvPr/>
        </p:nvSpPr>
        <p:spPr>
          <a:xfrm>
            <a:off x="4267198" y="4142730"/>
            <a:ext cx="3077820" cy="2404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6" name="Group 25"/>
          <p:cNvGrpSpPr/>
          <p:nvPr/>
        </p:nvGrpSpPr>
        <p:grpSpPr>
          <a:xfrm>
            <a:off x="200152" y="2770415"/>
            <a:ext cx="3689460" cy="1249021"/>
            <a:chOff x="10819335" y="5624743"/>
            <a:chExt cx="3689460" cy="1249021"/>
          </a:xfrm>
        </p:grpSpPr>
        <p:sp>
          <p:nvSpPr>
            <p:cNvPr id="27" name="Rounded Rectangle 26"/>
            <p:cNvSpPr/>
            <p:nvPr/>
          </p:nvSpPr>
          <p:spPr>
            <a:xfrm>
              <a:off x="10819335" y="5624743"/>
              <a:ext cx="3044798" cy="1249020"/>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1" b="1" u="sng" dirty="0">
                  <a:solidFill>
                    <a:schemeClr val="tx1"/>
                  </a:solidFill>
                </a:rPr>
                <a:t>Type of Requirement</a:t>
              </a:r>
            </a:p>
            <a:p>
              <a:r>
                <a:rPr lang="en-US" dirty="0">
                  <a:solidFill>
                    <a:schemeClr val="tx1"/>
                  </a:solidFill>
                </a:rPr>
                <a:t>Use the dropdown to select the type of requirement</a:t>
              </a:r>
              <a:r>
                <a:rPr lang="en-US" b="1" dirty="0">
                  <a:solidFill>
                    <a:schemeClr val="tx1"/>
                  </a:solidFill>
                </a:rPr>
                <a:t>. </a:t>
              </a:r>
            </a:p>
            <a:p>
              <a:endParaRPr lang="en-US" b="1" dirty="0">
                <a:solidFill>
                  <a:schemeClr val="tx1"/>
                </a:solidFill>
              </a:endParaRPr>
            </a:p>
          </p:txBody>
        </p:sp>
        <p:cxnSp>
          <p:nvCxnSpPr>
            <p:cNvPr id="28" name="Straight Arrow Connector 27"/>
            <p:cNvCxnSpPr>
              <a:stCxn id="27" idx="3"/>
              <a:endCxn id="12" idx="1"/>
            </p:cNvCxnSpPr>
            <p:nvPr/>
          </p:nvCxnSpPr>
          <p:spPr>
            <a:xfrm>
              <a:off x="13864133" y="6249253"/>
              <a:ext cx="644662" cy="624511"/>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267822" y="1820016"/>
            <a:ext cx="4436326" cy="2322714"/>
            <a:chOff x="10597429" y="3759311"/>
            <a:chExt cx="4436326" cy="2322714"/>
          </a:xfrm>
        </p:grpSpPr>
        <p:sp>
          <p:nvSpPr>
            <p:cNvPr id="17" name="Rounded Rectangle 16"/>
            <p:cNvSpPr/>
            <p:nvPr/>
          </p:nvSpPr>
          <p:spPr>
            <a:xfrm>
              <a:off x="11144567" y="3759311"/>
              <a:ext cx="3889188" cy="1292639"/>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b="1" u="sng" dirty="0">
                  <a:solidFill>
                    <a:prstClr val="black"/>
                  </a:solidFill>
                </a:rPr>
                <a:t>Solicitation #</a:t>
              </a:r>
              <a:endParaRPr lang="en-US" sz="1801" dirty="0">
                <a:solidFill>
                  <a:prstClr val="black"/>
                </a:solidFill>
              </a:endParaRPr>
            </a:p>
            <a:p>
              <a:pPr defTabSz="931758">
                <a:defRPr/>
              </a:pPr>
              <a:r>
                <a:rPr lang="en-US" sz="1801" dirty="0">
                  <a:solidFill>
                    <a:prstClr val="black"/>
                  </a:solidFill>
                </a:rPr>
                <a:t>Verify that you are entering the correct solicitation number.</a:t>
              </a:r>
            </a:p>
            <a:p>
              <a:pPr defTabSz="931758">
                <a:defRPr/>
              </a:pPr>
              <a:endParaRPr lang="en-US" sz="1801" dirty="0">
                <a:solidFill>
                  <a:prstClr val="black"/>
                </a:solidFill>
              </a:endParaRPr>
            </a:p>
          </p:txBody>
        </p:sp>
        <p:cxnSp>
          <p:nvCxnSpPr>
            <p:cNvPr id="21" name="Straight Arrow Connector 20"/>
            <p:cNvCxnSpPr>
              <a:stCxn id="17" idx="1"/>
            </p:cNvCxnSpPr>
            <p:nvPr/>
          </p:nvCxnSpPr>
          <p:spPr>
            <a:xfrm flipH="1">
              <a:off x="10597429" y="4405631"/>
              <a:ext cx="547138" cy="1676394"/>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256397" y="4062302"/>
            <a:ext cx="387927" cy="4382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3" name="Group 22"/>
          <p:cNvGrpSpPr/>
          <p:nvPr/>
        </p:nvGrpSpPr>
        <p:grpSpPr>
          <a:xfrm>
            <a:off x="6530109" y="3490154"/>
            <a:ext cx="5019645" cy="2822703"/>
            <a:chOff x="10014109" y="2785880"/>
            <a:chExt cx="5019645" cy="2822703"/>
          </a:xfrm>
        </p:grpSpPr>
        <p:sp>
          <p:nvSpPr>
            <p:cNvPr id="24" name="Rounded Rectangle 23"/>
            <p:cNvSpPr/>
            <p:nvPr/>
          </p:nvSpPr>
          <p:spPr>
            <a:xfrm>
              <a:off x="11298959" y="2785880"/>
              <a:ext cx="3734795" cy="2822703"/>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rPr>
                <a:t>The drop-down contains options for the </a:t>
              </a:r>
              <a:r>
                <a:rPr lang="en-US" sz="1801" b="1" dirty="0">
                  <a:solidFill>
                    <a:prstClr val="black"/>
                  </a:solidFill>
                </a:rPr>
                <a:t>Instrument Type</a:t>
              </a:r>
              <a:r>
                <a:rPr lang="en-US" sz="1801" dirty="0">
                  <a:solidFill>
                    <a:prstClr val="black"/>
                  </a:solidFill>
                </a:rPr>
                <a:t>.  Available choices for Pre-solicitation are </a:t>
              </a:r>
              <a:r>
                <a:rPr lang="en-US" sz="1801" b="1" dirty="0">
                  <a:solidFill>
                    <a:prstClr val="black"/>
                  </a:solidFill>
                </a:rPr>
                <a:t>B,Q,R,T</a:t>
              </a:r>
              <a:r>
                <a:rPr lang="en-US" sz="1801" dirty="0">
                  <a:solidFill>
                    <a:prstClr val="black"/>
                  </a:solidFill>
                </a:rPr>
                <a:t>.  If the number you enter contains a letter not listed, please return to the dashboard and select “</a:t>
              </a:r>
              <a:r>
                <a:rPr lang="en-US" sz="1801" b="1" dirty="0">
                  <a:solidFill>
                    <a:prstClr val="black"/>
                  </a:solidFill>
                </a:rPr>
                <a:t>New Contract</a:t>
              </a:r>
              <a:r>
                <a:rPr lang="en-US" sz="1801" dirty="0">
                  <a:solidFill>
                    <a:prstClr val="black"/>
                  </a:solidFill>
                </a:rPr>
                <a:t>”.  </a:t>
              </a:r>
              <a:r>
                <a:rPr lang="en-US" sz="1801" dirty="0">
                  <a:solidFill>
                    <a:srgbClr val="FF0000"/>
                  </a:solidFill>
                </a:rPr>
                <a:t>Consult with your KO/Contracting office often.</a:t>
              </a:r>
              <a:endParaRPr lang="en-US" sz="1801" b="1" dirty="0">
                <a:solidFill>
                  <a:srgbClr val="FF0000"/>
                </a:solidFill>
              </a:endParaRPr>
            </a:p>
            <a:p>
              <a:pPr defTabSz="931758">
                <a:defRPr/>
              </a:pPr>
              <a:endParaRPr lang="en-US" sz="1801" dirty="0">
                <a:solidFill>
                  <a:prstClr val="black"/>
                </a:solidFill>
              </a:endParaRPr>
            </a:p>
          </p:txBody>
        </p:sp>
        <p:cxnSp>
          <p:nvCxnSpPr>
            <p:cNvPr id="25" name="Straight Arrow Connector 24"/>
            <p:cNvCxnSpPr>
              <a:stCxn id="24" idx="1"/>
            </p:cNvCxnSpPr>
            <p:nvPr/>
          </p:nvCxnSpPr>
          <p:spPr>
            <a:xfrm flipH="1" flipV="1">
              <a:off x="10014109" y="3639100"/>
              <a:ext cx="1284850" cy="558132"/>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2845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000296" y="1267299"/>
            <a:ext cx="7364606" cy="2072820"/>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26</a:t>
            </a:fld>
            <a:endParaRPr lang="en-US" dirty="0"/>
          </a:p>
        </p:txBody>
      </p:sp>
      <p:sp>
        <p:nvSpPr>
          <p:cNvPr id="3" name="Title 2"/>
          <p:cNvSpPr>
            <a:spLocks noGrp="1"/>
          </p:cNvSpPr>
          <p:nvPr>
            <p:ph type="title"/>
          </p:nvPr>
        </p:nvSpPr>
        <p:spPr/>
        <p:txBody>
          <a:bodyPr/>
          <a:lstStyle/>
          <a:p>
            <a:r>
              <a:rPr lang="en-US" dirty="0"/>
              <a:t>The GFLSV Form</a:t>
            </a:r>
          </a:p>
        </p:txBody>
      </p:sp>
      <p:grpSp>
        <p:nvGrpSpPr>
          <p:cNvPr id="22" name="Group 21"/>
          <p:cNvGrpSpPr/>
          <p:nvPr/>
        </p:nvGrpSpPr>
        <p:grpSpPr>
          <a:xfrm>
            <a:off x="2922909" y="2798048"/>
            <a:ext cx="5413718" cy="3225064"/>
            <a:chOff x="2922908" y="2619145"/>
            <a:chExt cx="5413717" cy="3225064"/>
          </a:xfrm>
        </p:grpSpPr>
        <p:pic>
          <p:nvPicPr>
            <p:cNvPr id="21" name="Picture 20"/>
            <p:cNvPicPr>
              <a:picLocks noChangeAspect="1"/>
            </p:cNvPicPr>
            <p:nvPr/>
          </p:nvPicPr>
          <p:blipFill>
            <a:blip r:embed="rId4"/>
            <a:stretch>
              <a:fillRect/>
            </a:stretch>
          </p:blipFill>
          <p:spPr>
            <a:xfrm>
              <a:off x="2922908" y="2619145"/>
              <a:ext cx="5413717" cy="3225064"/>
            </a:xfrm>
            <a:prstGeom prst="rect">
              <a:avLst/>
            </a:prstGeom>
          </p:spPr>
        </p:pic>
        <p:sp>
          <p:nvSpPr>
            <p:cNvPr id="17" name="Rectangle 16"/>
            <p:cNvSpPr/>
            <p:nvPr/>
          </p:nvSpPr>
          <p:spPr>
            <a:xfrm>
              <a:off x="5108713" y="5377070"/>
              <a:ext cx="377687" cy="2683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nvGrpSpPr>
          <p:cNvPr id="25" name="Group 24"/>
          <p:cNvGrpSpPr/>
          <p:nvPr/>
        </p:nvGrpSpPr>
        <p:grpSpPr>
          <a:xfrm>
            <a:off x="8819827" y="1653704"/>
            <a:ext cx="3113093" cy="1054544"/>
            <a:chOff x="6751906" y="3341067"/>
            <a:chExt cx="5370052" cy="2033972"/>
          </a:xfrm>
        </p:grpSpPr>
        <p:sp>
          <p:nvSpPr>
            <p:cNvPr id="26" name="Rounded Rectangle 25"/>
            <p:cNvSpPr/>
            <p:nvPr/>
          </p:nvSpPr>
          <p:spPr>
            <a:xfrm>
              <a:off x="8000998" y="3341067"/>
              <a:ext cx="4120960" cy="2033972"/>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1" dirty="0">
                  <a:solidFill>
                    <a:schemeClr val="tx1"/>
                  </a:solidFill>
                </a:rPr>
                <a:t>Select the magnifying glass to choose the location.</a:t>
              </a:r>
            </a:p>
          </p:txBody>
        </p:sp>
        <p:cxnSp>
          <p:nvCxnSpPr>
            <p:cNvPr id="27" name="Straight Arrow Connector 26"/>
            <p:cNvCxnSpPr>
              <a:stCxn id="26" idx="1"/>
            </p:cNvCxnSpPr>
            <p:nvPr/>
          </p:nvCxnSpPr>
          <p:spPr>
            <a:xfrm flipH="1">
              <a:off x="6751906" y="4358054"/>
              <a:ext cx="1249092" cy="486433"/>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288827" y="3488590"/>
            <a:ext cx="3644093" cy="2553550"/>
            <a:chOff x="7579020" y="3700378"/>
            <a:chExt cx="3928638" cy="1877967"/>
          </a:xfrm>
        </p:grpSpPr>
        <p:sp>
          <p:nvSpPr>
            <p:cNvPr id="32" name="Rounded Rectangle 31"/>
            <p:cNvSpPr/>
            <p:nvPr/>
          </p:nvSpPr>
          <p:spPr>
            <a:xfrm>
              <a:off x="8000999" y="3700378"/>
              <a:ext cx="3506659" cy="1877967"/>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1"/>
                </a:spcAft>
              </a:pPr>
              <a:r>
                <a:rPr lang="en-US" sz="1801" dirty="0">
                  <a:solidFill>
                    <a:schemeClr val="tx1"/>
                  </a:solidFill>
                </a:rPr>
                <a:t>A Pop-up window will appear to help filter on location.</a:t>
              </a:r>
            </a:p>
            <a:p>
              <a:pPr>
                <a:spcAft>
                  <a:spcPts val="601"/>
                </a:spcAft>
              </a:pPr>
              <a:r>
                <a:rPr lang="en-US" sz="1801" dirty="0">
                  <a:solidFill>
                    <a:schemeClr val="tx1"/>
                  </a:solidFill>
                </a:rPr>
                <a:t>BOS-I contacts will display based on place of performance.  When you select </a:t>
              </a:r>
              <a:r>
                <a:rPr lang="en-US" sz="1801" b="1" dirty="0">
                  <a:solidFill>
                    <a:schemeClr val="tx1"/>
                  </a:solidFill>
                </a:rPr>
                <a:t>OK</a:t>
              </a:r>
              <a:r>
                <a:rPr lang="en-US" sz="1801" dirty="0">
                  <a:solidFill>
                    <a:schemeClr val="tx1"/>
                  </a:solidFill>
                </a:rPr>
                <a:t> these contacts will auto-populate on the form. </a:t>
              </a:r>
            </a:p>
          </p:txBody>
        </p:sp>
        <p:cxnSp>
          <p:nvCxnSpPr>
            <p:cNvPr id="33" name="Straight Arrow Connector 32"/>
            <p:cNvCxnSpPr>
              <a:stCxn id="32" idx="1"/>
            </p:cNvCxnSpPr>
            <p:nvPr/>
          </p:nvCxnSpPr>
          <p:spPr>
            <a:xfrm flipH="1">
              <a:off x="7579020" y="4639362"/>
              <a:ext cx="421978" cy="0"/>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682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553730" y="1001529"/>
            <a:ext cx="8401016" cy="5310076"/>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27</a:t>
            </a:fld>
            <a:endParaRPr lang="en-US" dirty="0"/>
          </a:p>
        </p:txBody>
      </p:sp>
      <p:sp>
        <p:nvSpPr>
          <p:cNvPr id="3" name="Title 2"/>
          <p:cNvSpPr>
            <a:spLocks noGrp="1"/>
          </p:cNvSpPr>
          <p:nvPr>
            <p:ph type="title"/>
          </p:nvPr>
        </p:nvSpPr>
        <p:spPr>
          <a:xfrm>
            <a:off x="0" y="214974"/>
            <a:ext cx="12192000" cy="577833"/>
          </a:xfrm>
        </p:spPr>
        <p:txBody>
          <a:bodyPr/>
          <a:lstStyle/>
          <a:p>
            <a:r>
              <a:rPr lang="en-US" dirty="0"/>
              <a:t>DoD Contracts</a:t>
            </a:r>
          </a:p>
        </p:txBody>
      </p:sp>
      <p:pic>
        <p:nvPicPr>
          <p:cNvPr id="11" name="Picture 10"/>
          <p:cNvPicPr>
            <a:picLocks noChangeAspect="1"/>
          </p:cNvPicPr>
          <p:nvPr/>
        </p:nvPicPr>
        <p:blipFill>
          <a:blip r:embed="rId4"/>
          <a:stretch>
            <a:fillRect/>
          </a:stretch>
        </p:blipFill>
        <p:spPr>
          <a:xfrm>
            <a:off x="5680710" y="4577540"/>
            <a:ext cx="3058267" cy="403573"/>
          </a:xfrm>
          <a:prstGeom prst="rect">
            <a:avLst/>
          </a:prstGeom>
        </p:spPr>
      </p:pic>
      <p:sp>
        <p:nvSpPr>
          <p:cNvPr id="12" name="Rounded Rectangle 11"/>
          <p:cNvSpPr/>
          <p:nvPr/>
        </p:nvSpPr>
        <p:spPr>
          <a:xfrm>
            <a:off x="292963" y="3271702"/>
            <a:ext cx="4456589" cy="261167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1" b="1" u="sng" dirty="0">
                <a:solidFill>
                  <a:schemeClr val="tx1"/>
                </a:solidFill>
              </a:rPr>
              <a:t>For DoD Contracts </a:t>
            </a:r>
          </a:p>
          <a:p>
            <a:r>
              <a:rPr lang="en-US" sz="1801" dirty="0">
                <a:solidFill>
                  <a:schemeClr val="tx1"/>
                </a:solidFill>
              </a:rPr>
              <a:t>Enter the </a:t>
            </a:r>
            <a:r>
              <a:rPr lang="en-US" sz="1801" b="1" dirty="0">
                <a:solidFill>
                  <a:schemeClr val="tx1"/>
                </a:solidFill>
              </a:rPr>
              <a:t>Contract/Task Order Number</a:t>
            </a:r>
            <a:r>
              <a:rPr lang="en-US" sz="1801" dirty="0">
                <a:solidFill>
                  <a:schemeClr val="tx1"/>
                </a:solidFill>
              </a:rPr>
              <a:t>.  </a:t>
            </a:r>
          </a:p>
          <a:p>
            <a:r>
              <a:rPr lang="en-US" sz="1801" dirty="0">
                <a:solidFill>
                  <a:schemeClr val="tx1"/>
                </a:solidFill>
              </a:rPr>
              <a:t>If you have a </a:t>
            </a:r>
            <a:r>
              <a:rPr lang="en-US" sz="1801" b="1" dirty="0">
                <a:solidFill>
                  <a:schemeClr val="tx1"/>
                </a:solidFill>
              </a:rPr>
              <a:t>Task Order Number </a:t>
            </a:r>
            <a:r>
              <a:rPr lang="en-US" sz="1801" dirty="0">
                <a:solidFill>
                  <a:schemeClr val="tx1"/>
                </a:solidFill>
              </a:rPr>
              <a:t>you will enter it here.</a:t>
            </a:r>
          </a:p>
          <a:p>
            <a:r>
              <a:rPr lang="en-US" i="1" u="sng" dirty="0">
                <a:solidFill>
                  <a:schemeClr val="tx1"/>
                </a:solidFill>
              </a:rPr>
              <a:t>Example </a:t>
            </a:r>
          </a:p>
          <a:p>
            <a:r>
              <a:rPr lang="en-US" b="1" dirty="0">
                <a:solidFill>
                  <a:schemeClr val="tx1"/>
                </a:solidFill>
              </a:rPr>
              <a:t>Task Order Number: W911RU-19-F-0019 </a:t>
            </a:r>
            <a:r>
              <a:rPr lang="en-US" dirty="0">
                <a:solidFill>
                  <a:schemeClr val="tx1"/>
                </a:solidFill>
              </a:rPr>
              <a:t>Base IDIQ Number:   W911RU-19-D-0001</a:t>
            </a:r>
            <a:endParaRPr lang="en-US" sz="1400" dirty="0">
              <a:solidFill>
                <a:schemeClr val="tx1"/>
              </a:solidFill>
            </a:endParaRPr>
          </a:p>
        </p:txBody>
      </p:sp>
      <p:cxnSp>
        <p:nvCxnSpPr>
          <p:cNvPr id="13" name="Straight Arrow Connector 12"/>
          <p:cNvCxnSpPr>
            <a:stCxn id="12" idx="3"/>
          </p:cNvCxnSpPr>
          <p:nvPr/>
        </p:nvCxnSpPr>
        <p:spPr>
          <a:xfrm>
            <a:off x="4749552" y="4577540"/>
            <a:ext cx="1168016" cy="47871"/>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423605" y="4832594"/>
            <a:ext cx="1970843" cy="431864"/>
            <a:chOff x="2423605" y="4832594"/>
            <a:chExt cx="1970843" cy="431864"/>
          </a:xfrm>
        </p:grpSpPr>
        <p:sp>
          <p:nvSpPr>
            <p:cNvPr id="8" name="Rectangle 7"/>
            <p:cNvSpPr/>
            <p:nvPr/>
          </p:nvSpPr>
          <p:spPr>
            <a:xfrm>
              <a:off x="2423605" y="4981113"/>
              <a:ext cx="1970843" cy="2833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606998" y="4832594"/>
              <a:ext cx="228157" cy="201787"/>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513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36091" y="1001529"/>
            <a:ext cx="8401016" cy="5310076"/>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28</a:t>
            </a:fld>
            <a:endParaRPr lang="en-US" dirty="0"/>
          </a:p>
        </p:txBody>
      </p:sp>
      <p:sp>
        <p:nvSpPr>
          <p:cNvPr id="3" name="Title 2"/>
          <p:cNvSpPr>
            <a:spLocks noGrp="1"/>
          </p:cNvSpPr>
          <p:nvPr>
            <p:ph type="title"/>
          </p:nvPr>
        </p:nvSpPr>
        <p:spPr/>
        <p:txBody>
          <a:bodyPr/>
          <a:lstStyle/>
          <a:p>
            <a:r>
              <a:rPr lang="en-US" dirty="0"/>
              <a:t>GSA &amp; HHS Contracts</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5669" y="4577540"/>
            <a:ext cx="331721" cy="403573"/>
          </a:xfrm>
          <a:prstGeom prst="rect">
            <a:avLst/>
          </a:prstGeom>
        </p:spPr>
      </p:pic>
      <p:sp>
        <p:nvSpPr>
          <p:cNvPr id="12" name="Rounded Rectangle 11"/>
          <p:cNvSpPr/>
          <p:nvPr/>
        </p:nvSpPr>
        <p:spPr>
          <a:xfrm>
            <a:off x="397566" y="3200401"/>
            <a:ext cx="3454345" cy="1780714"/>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1" b="1" u="sng" dirty="0">
                <a:solidFill>
                  <a:schemeClr val="tx1"/>
                </a:solidFill>
              </a:rPr>
              <a:t>For GSA and HHS Contracts </a:t>
            </a:r>
          </a:p>
          <a:p>
            <a:r>
              <a:rPr lang="en-US" sz="1801" dirty="0">
                <a:solidFill>
                  <a:schemeClr val="tx1"/>
                </a:solidFill>
              </a:rPr>
              <a:t>Select the GSA Form Input box.  This yields a “free-form” text field to accommodate your Contract Number.</a:t>
            </a:r>
          </a:p>
        </p:txBody>
      </p:sp>
      <p:cxnSp>
        <p:nvCxnSpPr>
          <p:cNvPr id="13" name="Straight Arrow Connector 12"/>
          <p:cNvCxnSpPr>
            <a:stCxn id="12" idx="3"/>
          </p:cNvCxnSpPr>
          <p:nvPr/>
        </p:nvCxnSpPr>
        <p:spPr>
          <a:xfrm>
            <a:off x="3851911" y="4090757"/>
            <a:ext cx="1753760" cy="549875"/>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5708005" y="4663171"/>
            <a:ext cx="6450127" cy="1755800"/>
          </a:xfrm>
          <a:prstGeom prst="rect">
            <a:avLst/>
          </a:prstGeom>
        </p:spPr>
      </p:pic>
      <p:sp>
        <p:nvSpPr>
          <p:cNvPr id="21" name="Oval 20"/>
          <p:cNvSpPr/>
          <p:nvPr/>
        </p:nvSpPr>
        <p:spPr>
          <a:xfrm>
            <a:off x="7381670" y="5111309"/>
            <a:ext cx="3945835" cy="4447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50412" y="2791928"/>
            <a:ext cx="985115" cy="138242"/>
          </a:xfrm>
          <a:prstGeom prst="rect">
            <a:avLst/>
          </a:prstGeom>
        </p:spPr>
      </p:pic>
    </p:spTree>
    <p:extLst>
      <p:ext uri="{BB962C8B-B14F-4D97-AF65-F5344CB8AC3E}">
        <p14:creationId xmlns:p14="http://schemas.microsoft.com/office/powerpoint/2010/main" val="164191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914384">
              <a:defRPr/>
            </a:pPr>
            <a:fld id="{D0406C7E-46EF-B24E-8B25-69D927A08592}" type="slidenum">
              <a:rPr lang="en-US">
                <a:solidFill>
                  <a:prstClr val="white"/>
                </a:solidFill>
                <a:latin typeface="Calibri"/>
              </a:rPr>
              <a:pPr defTabSz="914384">
                <a:defRPr/>
              </a:pPr>
              <a:t>29</a:t>
            </a:fld>
            <a:endParaRPr lang="en-US" dirty="0">
              <a:solidFill>
                <a:prstClr val="white"/>
              </a:solidFill>
              <a:latin typeface="Calibri"/>
            </a:endParaRPr>
          </a:p>
        </p:txBody>
      </p:sp>
      <p:sp>
        <p:nvSpPr>
          <p:cNvPr id="3" name="Title 2"/>
          <p:cNvSpPr>
            <a:spLocks noGrp="1"/>
          </p:cNvSpPr>
          <p:nvPr>
            <p:ph type="title"/>
          </p:nvPr>
        </p:nvSpPr>
        <p:spPr/>
        <p:txBody>
          <a:bodyPr/>
          <a:lstStyle/>
          <a:p>
            <a:r>
              <a:rPr lang="en-US" dirty="0"/>
              <a:t>GFLSV Form Details</a:t>
            </a:r>
          </a:p>
        </p:txBody>
      </p:sp>
      <p:pic>
        <p:nvPicPr>
          <p:cNvPr id="6" name="Content Placeholder 5"/>
          <p:cNvPicPr>
            <a:picLocks noGrp="1" noChangeAspect="1"/>
          </p:cNvPicPr>
          <p:nvPr>
            <p:ph sz="quarter" idx="11"/>
          </p:nvPr>
        </p:nvPicPr>
        <p:blipFill>
          <a:blip r:embed="rId3">
            <a:extLst>
              <a:ext uri="{28A0092B-C50C-407E-A947-70E740481C1C}">
                <a14:useLocalDpi xmlns:a14="http://schemas.microsoft.com/office/drawing/2010/main"/>
              </a:ext>
            </a:extLst>
          </a:blip>
          <a:stretch>
            <a:fillRect/>
          </a:stretch>
        </p:blipFill>
        <p:spPr>
          <a:xfrm>
            <a:off x="1147431" y="1308102"/>
            <a:ext cx="10003503" cy="4848224"/>
          </a:xfrm>
        </p:spPr>
      </p:pic>
      <p:cxnSp>
        <p:nvCxnSpPr>
          <p:cNvPr id="8" name="Straight Arrow Connector 7"/>
          <p:cNvCxnSpPr>
            <a:stCxn id="10" idx="1"/>
          </p:cNvCxnSpPr>
          <p:nvPr/>
        </p:nvCxnSpPr>
        <p:spPr>
          <a:xfrm flipH="1" flipV="1">
            <a:off x="4701210" y="1652780"/>
            <a:ext cx="3291324" cy="297522"/>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854827" y="4305221"/>
            <a:ext cx="3137707" cy="748681"/>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4" idx="1"/>
          </p:cNvCxnSpPr>
          <p:nvPr/>
        </p:nvCxnSpPr>
        <p:spPr>
          <a:xfrm flipH="1" flipV="1">
            <a:off x="3627783" y="5051875"/>
            <a:ext cx="4364750" cy="959024"/>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992534" y="1207101"/>
            <a:ext cx="3886436" cy="148640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Enter the </a:t>
            </a:r>
            <a:r>
              <a:rPr lang="en-US" sz="1801" dirty="0" err="1">
                <a:solidFill>
                  <a:prstClr val="black"/>
                </a:solidFill>
                <a:latin typeface="+mj-lt"/>
              </a:rPr>
              <a:t>DoDAAC</a:t>
            </a:r>
            <a:r>
              <a:rPr lang="en-US" sz="1801" dirty="0">
                <a:solidFill>
                  <a:prstClr val="black"/>
                </a:solidFill>
                <a:latin typeface="+mj-lt"/>
              </a:rPr>
              <a:t>, and Select Search</a:t>
            </a:r>
            <a:endParaRPr lang="en-US" sz="1600" dirty="0">
              <a:solidFill>
                <a:prstClr val="black"/>
              </a:solidFill>
              <a:latin typeface="+mj-lt"/>
            </a:endParaRPr>
          </a:p>
          <a:p>
            <a:pPr marL="347657" defTabSz="931758">
              <a:defRPr/>
            </a:pPr>
            <a:r>
              <a:rPr lang="en-US" sz="1600" dirty="0">
                <a:solidFill>
                  <a:srgbClr val="FF0000"/>
                </a:solidFill>
                <a:latin typeface="+mj-lt"/>
              </a:rPr>
              <a:t>If the search feature does not yield a corresponding </a:t>
            </a:r>
            <a:r>
              <a:rPr lang="en-US" sz="1600" dirty="0" err="1">
                <a:solidFill>
                  <a:srgbClr val="FF0000"/>
                </a:solidFill>
                <a:latin typeface="+mj-lt"/>
              </a:rPr>
              <a:t>DoDAAC</a:t>
            </a:r>
            <a:r>
              <a:rPr lang="en-US" sz="1600" dirty="0">
                <a:solidFill>
                  <a:srgbClr val="FF0000"/>
                </a:solidFill>
                <a:latin typeface="+mj-lt"/>
              </a:rPr>
              <a:t>, key the </a:t>
            </a:r>
            <a:r>
              <a:rPr lang="en-US" sz="1600" dirty="0" err="1">
                <a:solidFill>
                  <a:srgbClr val="FF0000"/>
                </a:solidFill>
                <a:latin typeface="+mj-lt"/>
              </a:rPr>
              <a:t>DoDAAC</a:t>
            </a:r>
            <a:r>
              <a:rPr lang="en-US" sz="1600" dirty="0">
                <a:solidFill>
                  <a:srgbClr val="FF0000"/>
                </a:solidFill>
                <a:latin typeface="+mj-lt"/>
              </a:rPr>
              <a:t> in the field and continue completing your form. </a:t>
            </a:r>
          </a:p>
        </p:txBody>
      </p:sp>
      <p:sp>
        <p:nvSpPr>
          <p:cNvPr id="11" name="Rounded Rectangle 10"/>
          <p:cNvSpPr/>
          <p:nvPr/>
        </p:nvSpPr>
        <p:spPr>
          <a:xfrm>
            <a:off x="7992534" y="4396150"/>
            <a:ext cx="3886436" cy="1091798"/>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ONLY use the Calendar to populate the Redeployment Date. Do Not Type in the Date Field.</a:t>
            </a:r>
          </a:p>
        </p:txBody>
      </p:sp>
      <p:sp>
        <p:nvSpPr>
          <p:cNvPr id="19" name="Rounded Rectangle 18"/>
          <p:cNvSpPr/>
          <p:nvPr/>
        </p:nvSpPr>
        <p:spPr>
          <a:xfrm>
            <a:off x="7992533" y="2792456"/>
            <a:ext cx="3886438" cy="148640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schemeClr val="tx1"/>
                </a:solidFill>
                <a:latin typeface="+mj-lt"/>
              </a:rPr>
              <a:t>Enter the POC email</a:t>
            </a:r>
          </a:p>
          <a:p>
            <a:pPr marL="347657" defTabSz="931758">
              <a:defRPr/>
            </a:pPr>
            <a:r>
              <a:rPr lang="en-US" sz="1600" dirty="0">
                <a:solidFill>
                  <a:srgbClr val="FF0000"/>
                </a:solidFill>
                <a:latin typeface="+mj-lt"/>
              </a:rPr>
              <a:t>If you have entered the POC into the system at least once and saved, their name and contact information should populate once you select search.</a:t>
            </a:r>
          </a:p>
        </p:txBody>
      </p:sp>
      <p:cxnSp>
        <p:nvCxnSpPr>
          <p:cNvPr id="20" name="Straight Arrow Connector 19"/>
          <p:cNvCxnSpPr>
            <a:stCxn id="19" idx="1"/>
          </p:cNvCxnSpPr>
          <p:nvPr/>
        </p:nvCxnSpPr>
        <p:spPr>
          <a:xfrm flipH="1" flipV="1">
            <a:off x="6726089" y="3159391"/>
            <a:ext cx="1266445" cy="376268"/>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992534" y="5597982"/>
            <a:ext cx="3886436" cy="82583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Ensure you populate All Mandatory Fields (marked with a Red Asterisk).</a:t>
            </a:r>
          </a:p>
        </p:txBody>
      </p:sp>
    </p:spTree>
    <p:extLst>
      <p:ext uri="{BB962C8B-B14F-4D97-AF65-F5344CB8AC3E}">
        <p14:creationId xmlns:p14="http://schemas.microsoft.com/office/powerpoint/2010/main" val="20362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3</a:t>
            </a:fld>
            <a:endParaRPr lang="en-US" dirty="0"/>
          </a:p>
        </p:txBody>
      </p:sp>
      <p:sp>
        <p:nvSpPr>
          <p:cNvPr id="10" name="Title 2"/>
          <p:cNvSpPr>
            <a:spLocks noGrp="1"/>
          </p:cNvSpPr>
          <p:nvPr>
            <p:ph type="title"/>
          </p:nvPr>
        </p:nvSpPr>
        <p:spPr>
          <a:xfrm>
            <a:off x="1213717" y="67735"/>
            <a:ext cx="9741987" cy="577834"/>
          </a:xfrm>
        </p:spPr>
        <p:txBody>
          <a:bodyPr/>
          <a:lstStyle/>
          <a:p>
            <a:r>
              <a:rPr lang="en-US" sz="3001" dirty="0"/>
              <a:t>Government Furnished Life Support Validation </a:t>
            </a:r>
            <a:r>
              <a:rPr lang="en-US" sz="2800" dirty="0"/>
              <a:t>(GFLSV)</a:t>
            </a:r>
          </a:p>
        </p:txBody>
      </p:sp>
      <p:sp>
        <p:nvSpPr>
          <p:cNvPr id="7" name="Content Placeholder 6"/>
          <p:cNvSpPr>
            <a:spLocks noGrp="1"/>
          </p:cNvSpPr>
          <p:nvPr>
            <p:ph sz="quarter" idx="10"/>
          </p:nvPr>
        </p:nvSpPr>
        <p:spPr>
          <a:xfrm>
            <a:off x="838201" y="1828988"/>
            <a:ext cx="10515598" cy="4027526"/>
          </a:xfrm>
        </p:spPr>
        <p:txBody>
          <a:bodyPr/>
          <a:lstStyle/>
          <a:p>
            <a:pPr marL="0" indent="0">
              <a:buNone/>
              <a:defRPr/>
            </a:pPr>
            <a:r>
              <a:rPr lang="en-US" b="1" dirty="0">
                <a:solidFill>
                  <a:srgbClr val="FF0000"/>
                </a:solidFill>
                <a:latin typeface="+mj-lt"/>
              </a:rPr>
              <a:t>GFLSV Final approval form is REQUIRED as supporting documentation for Award/Post-Award Theater Business Clearance (TBC) Approval.</a:t>
            </a:r>
          </a:p>
          <a:p>
            <a:pPr marL="739775" indent="-228600">
              <a:defRPr/>
            </a:pPr>
            <a:r>
              <a:rPr lang="en-US" sz="2400" b="1" dirty="0">
                <a:solidFill>
                  <a:srgbClr val="FF0000"/>
                </a:solidFill>
                <a:latin typeface="+mj-lt"/>
              </a:rPr>
              <a:t>RAs please ensure your Contracting Officer has a copy of the Approved GFLSV Form required for TBC Submission/Approval</a:t>
            </a:r>
          </a:p>
          <a:p>
            <a:pPr marL="0" indent="0">
              <a:buNone/>
              <a:defRPr/>
            </a:pPr>
            <a:endParaRPr lang="en-US" sz="2400" b="1" dirty="0">
              <a:solidFill>
                <a:srgbClr val="FF0000"/>
              </a:solidFill>
              <a:latin typeface="+mj-lt"/>
            </a:endParaRPr>
          </a:p>
          <a:p>
            <a:pPr marL="0" indent="0">
              <a:buNone/>
              <a:defRPr/>
            </a:pPr>
            <a:r>
              <a:rPr lang="en-US" sz="2000" b="1" dirty="0">
                <a:latin typeface="+mj-lt"/>
              </a:rPr>
              <a:t>NOTE:   Per Current/Approved Policy, TBC is applicable to contracts with a total value (base and all options) in excess of $150,000.00 and require contractor personnel to deploy to Afghanistan for a period greater than 30 days.</a:t>
            </a:r>
          </a:p>
          <a:p>
            <a:pPr marL="0" indent="0">
              <a:buNone/>
              <a:defRPr/>
            </a:pPr>
            <a:endParaRPr lang="en-US" sz="2000" b="1" dirty="0">
              <a:latin typeface="+mj-lt"/>
            </a:endParaRPr>
          </a:p>
        </p:txBody>
      </p:sp>
    </p:spTree>
    <p:extLst>
      <p:ext uri="{BB962C8B-B14F-4D97-AF65-F5344CB8AC3E}">
        <p14:creationId xmlns:p14="http://schemas.microsoft.com/office/powerpoint/2010/main" val="3684635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275" y="4262604"/>
            <a:ext cx="11389484" cy="1495437"/>
          </a:xfrm>
          <a:prstGeom prst="rect">
            <a:avLst/>
          </a:prstGeom>
        </p:spPr>
      </p:pic>
      <p:sp>
        <p:nvSpPr>
          <p:cNvPr id="2" name="Slide Number Placeholder 1"/>
          <p:cNvSpPr>
            <a:spLocks noGrp="1"/>
          </p:cNvSpPr>
          <p:nvPr>
            <p:ph type="sldNum" sz="quarter" idx="4"/>
          </p:nvPr>
        </p:nvSpPr>
        <p:spPr/>
        <p:txBody>
          <a:bodyPr/>
          <a:lstStyle/>
          <a:p>
            <a:pPr defTabSz="914384">
              <a:defRPr/>
            </a:pPr>
            <a:fld id="{D0406C7E-46EF-B24E-8B25-69D927A08592}" type="slidenum">
              <a:rPr lang="en-US">
                <a:solidFill>
                  <a:prstClr val="white"/>
                </a:solidFill>
                <a:latin typeface="Calibri"/>
              </a:rPr>
              <a:pPr defTabSz="914384">
                <a:defRPr/>
              </a:pPr>
              <a:t>30</a:t>
            </a:fld>
            <a:endParaRPr lang="en-US" dirty="0">
              <a:solidFill>
                <a:prstClr val="white"/>
              </a:solidFill>
              <a:latin typeface="Calibri"/>
            </a:endParaRPr>
          </a:p>
        </p:txBody>
      </p:sp>
      <p:sp>
        <p:nvSpPr>
          <p:cNvPr id="3" name="Title 2"/>
          <p:cNvSpPr>
            <a:spLocks noGrp="1"/>
          </p:cNvSpPr>
          <p:nvPr>
            <p:ph type="title"/>
          </p:nvPr>
        </p:nvSpPr>
        <p:spPr/>
        <p:txBody>
          <a:bodyPr/>
          <a:lstStyle/>
          <a:p>
            <a:r>
              <a:rPr lang="en-US" dirty="0"/>
              <a:t>Description of Requirement</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2397"/>
          <a:stretch/>
        </p:blipFill>
        <p:spPr>
          <a:xfrm>
            <a:off x="2616008" y="2227571"/>
            <a:ext cx="9392750" cy="1314707"/>
          </a:xfrm>
          <a:prstGeom prst="rect">
            <a:avLst/>
          </a:prstGeom>
          <a:ln w="28575">
            <a:solidFill>
              <a:schemeClr val="tx1"/>
            </a:solidFill>
          </a:ln>
        </p:spPr>
      </p:pic>
      <p:grpSp>
        <p:nvGrpSpPr>
          <p:cNvPr id="11" name="Group 10"/>
          <p:cNvGrpSpPr/>
          <p:nvPr/>
        </p:nvGrpSpPr>
        <p:grpSpPr>
          <a:xfrm>
            <a:off x="619274" y="4231016"/>
            <a:ext cx="11389669" cy="1591297"/>
            <a:chOff x="0" y="1415071"/>
            <a:chExt cx="12298686" cy="1718299"/>
          </a:xfrm>
        </p:grpSpPr>
        <p:sp>
          <p:nvSpPr>
            <p:cNvPr id="9" name="Rectangle 8"/>
            <p:cNvSpPr/>
            <p:nvPr/>
          </p:nvSpPr>
          <p:spPr>
            <a:xfrm>
              <a:off x="0" y="1415071"/>
              <a:ext cx="12298486" cy="688944"/>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Calibri"/>
              </a:endParaRPr>
            </a:p>
          </p:txBody>
        </p:sp>
        <p:sp>
          <p:nvSpPr>
            <p:cNvPr id="10" name="Rectangle 9"/>
            <p:cNvSpPr/>
            <p:nvPr/>
          </p:nvSpPr>
          <p:spPr>
            <a:xfrm>
              <a:off x="15242" y="2716986"/>
              <a:ext cx="12283444" cy="416384"/>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Calibri"/>
              </a:endParaRPr>
            </a:p>
            <a:p>
              <a:pPr algn="ctr" defTabSz="914384">
                <a:defRPr/>
              </a:pPr>
              <a:endParaRPr lang="en-US" sz="1801" dirty="0">
                <a:solidFill>
                  <a:prstClr val="white"/>
                </a:solidFill>
                <a:latin typeface="Calibri"/>
              </a:endParaRPr>
            </a:p>
          </p:txBody>
        </p:sp>
      </p:grpSp>
      <p:cxnSp>
        <p:nvCxnSpPr>
          <p:cNvPr id="13" name="Straight Arrow Connector 12"/>
          <p:cNvCxnSpPr>
            <a:stCxn id="17" idx="3"/>
            <a:endCxn id="14" idx="1"/>
          </p:cNvCxnSpPr>
          <p:nvPr/>
        </p:nvCxnSpPr>
        <p:spPr>
          <a:xfrm>
            <a:off x="2531135" y="1557969"/>
            <a:ext cx="2664980" cy="1083633"/>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196114" y="2481947"/>
            <a:ext cx="6812645" cy="319311"/>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cxnSp>
        <p:nvCxnSpPr>
          <p:cNvPr id="16" name="Straight Arrow Connector 15"/>
          <p:cNvCxnSpPr>
            <a:stCxn id="18" idx="3"/>
          </p:cNvCxnSpPr>
          <p:nvPr/>
        </p:nvCxnSpPr>
        <p:spPr>
          <a:xfrm flipV="1">
            <a:off x="2531135" y="2950912"/>
            <a:ext cx="4299971" cy="344130"/>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15927" y="1196469"/>
            <a:ext cx="2415208" cy="723001"/>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Provide a description of your requirement.</a:t>
            </a:r>
            <a:endParaRPr lang="en-US" sz="1801" dirty="0">
              <a:solidFill>
                <a:srgbClr val="C00000"/>
              </a:solidFill>
              <a:latin typeface="+mj-lt"/>
            </a:endParaRPr>
          </a:p>
        </p:txBody>
      </p:sp>
      <p:sp>
        <p:nvSpPr>
          <p:cNvPr id="18" name="Rounded Rectangle 17"/>
          <p:cNvSpPr/>
          <p:nvPr/>
        </p:nvSpPr>
        <p:spPr>
          <a:xfrm>
            <a:off x="115927" y="2487136"/>
            <a:ext cx="2415208" cy="1615812"/>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Utilize the Calendar to enter your Period of Performance (PoP). </a:t>
            </a:r>
          </a:p>
          <a:p>
            <a:pPr defTabSz="931758">
              <a:defRPr/>
            </a:pPr>
            <a:r>
              <a:rPr lang="en-US" sz="1801" dirty="0">
                <a:solidFill>
                  <a:srgbClr val="FF0000"/>
                </a:solidFill>
                <a:latin typeface="+mj-lt"/>
              </a:rPr>
              <a:t>Note the PoP is not to exceed 365 days.</a:t>
            </a:r>
          </a:p>
        </p:txBody>
      </p:sp>
    </p:spTree>
    <p:extLst>
      <p:ext uri="{BB962C8B-B14F-4D97-AF65-F5344CB8AC3E}">
        <p14:creationId xmlns:p14="http://schemas.microsoft.com/office/powerpoint/2010/main" val="47600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7063" y="3622368"/>
            <a:ext cx="7962066" cy="2420322"/>
          </a:xfrm>
          <a:prstGeom prst="rect">
            <a:avLst/>
          </a:prstGeom>
          <a:ln w="19050">
            <a:solidFill>
              <a:schemeClr val="tx1"/>
            </a:solidFill>
          </a:ln>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7063" y="1133627"/>
            <a:ext cx="11389484" cy="2285034"/>
          </a:xfrm>
          <a:prstGeom prst="rect">
            <a:avLst/>
          </a:prstGeom>
          <a:ln w="38100">
            <a:solidFill>
              <a:srgbClr val="C00000"/>
            </a:solidFill>
          </a:ln>
        </p:spPr>
      </p:pic>
      <p:sp>
        <p:nvSpPr>
          <p:cNvPr id="2" name="Slide Number Placeholder 1"/>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panose="020B0604020202020204" pitchFamily="34" charset="0"/>
                <a:cs typeface="Arial" panose="020B0604020202020204" pitchFamily="34" charset="0"/>
              </a:rPr>
              <a:pPr defTabSz="914384">
                <a:defRPr/>
              </a:pPr>
              <a:t>31</a:t>
            </a:fld>
            <a:endParaRPr lang="en-US" sz="1200" dirty="0">
              <a:solidFill>
                <a:prstClr val="white"/>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3200" dirty="0"/>
              <a:t>Upload Required Supporting Documentation</a:t>
            </a:r>
          </a:p>
        </p:txBody>
      </p:sp>
      <p:sp>
        <p:nvSpPr>
          <p:cNvPr id="8" name="Rectangle 7"/>
          <p:cNvSpPr/>
          <p:nvPr/>
        </p:nvSpPr>
        <p:spPr>
          <a:xfrm>
            <a:off x="431799" y="1133265"/>
            <a:ext cx="11364750" cy="768107"/>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Calibri"/>
            </a:endParaRPr>
          </a:p>
        </p:txBody>
      </p:sp>
      <p:sp>
        <p:nvSpPr>
          <p:cNvPr id="4" name="TextBox 3"/>
          <p:cNvSpPr txBox="1"/>
          <p:nvPr/>
        </p:nvSpPr>
        <p:spPr>
          <a:xfrm>
            <a:off x="1177110" y="1048976"/>
            <a:ext cx="9849395" cy="830997"/>
          </a:xfrm>
          <a:prstGeom prst="rect">
            <a:avLst/>
          </a:prstGeom>
          <a:solidFill>
            <a:schemeClr val="bg1"/>
          </a:solidFill>
          <a:ln>
            <a:solidFill>
              <a:srgbClr val="FF0000"/>
            </a:solidFill>
          </a:ln>
        </p:spPr>
        <p:txBody>
          <a:bodyPr wrap="square" rtlCol="0">
            <a:spAutoFit/>
          </a:bodyPr>
          <a:lstStyle/>
          <a:p>
            <a:pPr defTabSz="914384">
              <a:defRPr/>
            </a:pPr>
            <a:r>
              <a:rPr lang="en-US" sz="1600" dirty="0">
                <a:solidFill>
                  <a:srgbClr val="FF0000"/>
                </a:solidFill>
                <a:latin typeface="Arial" panose="020B0604020202020204" pitchFamily="34" charset="0"/>
                <a:cs typeface="Arial" panose="020B0604020202020204" pitchFamily="34" charset="0"/>
              </a:rPr>
              <a:t>The text at the top of the form details the Required Supporting Documentation for GFLSV. Read it carefully &amp; ensure your supporting documentation includes Special Clause 5152.225-5908. Non-compliance results in a Disapproval from the OCSIC and delays overall GFLSV processing. </a:t>
            </a:r>
          </a:p>
        </p:txBody>
      </p:sp>
      <p:sp>
        <p:nvSpPr>
          <p:cNvPr id="12" name="Rounded Rectangle 11"/>
          <p:cNvSpPr/>
          <p:nvPr/>
        </p:nvSpPr>
        <p:spPr>
          <a:xfrm>
            <a:off x="3058058" y="5734756"/>
            <a:ext cx="622120" cy="307934"/>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
        <p:nvSpPr>
          <p:cNvPr id="13" name="Rounded Rectangle 12"/>
          <p:cNvSpPr/>
          <p:nvPr/>
        </p:nvSpPr>
        <p:spPr>
          <a:xfrm>
            <a:off x="8504552" y="2980267"/>
            <a:ext cx="3461670" cy="3430886"/>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ts val="601"/>
              </a:spcAft>
              <a:defRPr/>
            </a:pPr>
            <a:r>
              <a:rPr lang="en-US" sz="1600" b="1" dirty="0">
                <a:solidFill>
                  <a:prstClr val="black"/>
                </a:solidFill>
                <a:latin typeface="+mj-lt"/>
              </a:rPr>
              <a:t>Upload Required Supporting Documentation</a:t>
            </a:r>
          </a:p>
          <a:p>
            <a:pPr marL="342894" indent="-342894" fontAlgn="base">
              <a:spcBef>
                <a:spcPct val="0"/>
              </a:spcBef>
              <a:spcAft>
                <a:spcPts val="601"/>
              </a:spcAft>
              <a:buFont typeface="+mj-lt"/>
              <a:buAutoNum type="arabicPeriod"/>
              <a:defRPr/>
            </a:pPr>
            <a:r>
              <a:rPr lang="en-US" sz="1600" dirty="0">
                <a:solidFill>
                  <a:prstClr val="black"/>
                </a:solidFill>
                <a:latin typeface="+mj-lt"/>
              </a:rPr>
              <a:t>Select “Browse”</a:t>
            </a:r>
          </a:p>
          <a:p>
            <a:pPr marL="342894" indent="-342894" fontAlgn="base">
              <a:spcBef>
                <a:spcPct val="0"/>
              </a:spcBef>
              <a:spcAft>
                <a:spcPts val="601"/>
              </a:spcAft>
              <a:buFont typeface="+mj-lt"/>
              <a:buAutoNum type="arabicPeriod"/>
              <a:defRPr/>
            </a:pPr>
            <a:r>
              <a:rPr lang="en-US" sz="1600" dirty="0">
                <a:solidFill>
                  <a:prstClr val="black"/>
                </a:solidFill>
                <a:latin typeface="+mj-lt"/>
              </a:rPr>
              <a:t>Navigate to desired file on your computer (Supporting documentation can be uploaded individually or zipped into a single file)</a:t>
            </a:r>
          </a:p>
          <a:p>
            <a:pPr marL="342894" indent="-342894" fontAlgn="base">
              <a:spcBef>
                <a:spcPct val="0"/>
              </a:spcBef>
              <a:spcAft>
                <a:spcPts val="601"/>
              </a:spcAft>
              <a:buFont typeface="+mj-lt"/>
              <a:buAutoNum type="arabicPeriod"/>
              <a:defRPr/>
            </a:pPr>
            <a:r>
              <a:rPr lang="en-US" sz="1600" dirty="0">
                <a:solidFill>
                  <a:prstClr val="black"/>
                </a:solidFill>
                <a:latin typeface="+mj-lt"/>
              </a:rPr>
              <a:t>Select “Open”</a:t>
            </a:r>
          </a:p>
          <a:p>
            <a:pPr marL="342894" indent="-342894" fontAlgn="base">
              <a:spcBef>
                <a:spcPct val="0"/>
              </a:spcBef>
              <a:spcAft>
                <a:spcPts val="601"/>
              </a:spcAft>
              <a:buFont typeface="+mj-lt"/>
              <a:buAutoNum type="arabicPeriod"/>
              <a:defRPr/>
            </a:pPr>
            <a:r>
              <a:rPr lang="en-US" sz="1600" dirty="0">
                <a:solidFill>
                  <a:prstClr val="black"/>
                </a:solidFill>
                <a:latin typeface="+mj-lt"/>
              </a:rPr>
              <a:t>When the file name displays, select “Upload”</a:t>
            </a:r>
          </a:p>
        </p:txBody>
      </p:sp>
      <p:cxnSp>
        <p:nvCxnSpPr>
          <p:cNvPr id="14" name="Straight Arrow Connector 13"/>
          <p:cNvCxnSpPr>
            <a:stCxn id="13" idx="1"/>
            <a:endCxn id="12" idx="3"/>
          </p:cNvCxnSpPr>
          <p:nvPr/>
        </p:nvCxnSpPr>
        <p:spPr>
          <a:xfrm flipH="1">
            <a:off x="3680178" y="4695710"/>
            <a:ext cx="4824374" cy="1193013"/>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61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32</a:t>
            </a:fld>
            <a:endParaRPr lang="en-US" sz="1200" dirty="0">
              <a:solidFill>
                <a:prstClr val="white"/>
              </a:solidFill>
              <a:latin typeface="Arial"/>
            </a:endParaRPr>
          </a:p>
        </p:txBody>
      </p:sp>
      <p:sp>
        <p:nvSpPr>
          <p:cNvPr id="3" name="Title 2"/>
          <p:cNvSpPr>
            <a:spLocks noGrp="1"/>
          </p:cNvSpPr>
          <p:nvPr>
            <p:ph type="title"/>
          </p:nvPr>
        </p:nvSpPr>
        <p:spPr>
          <a:xfrm>
            <a:off x="1317156" y="147797"/>
            <a:ext cx="9741987" cy="683878"/>
          </a:xfrm>
        </p:spPr>
        <p:txBody>
          <a:bodyPr/>
          <a:lstStyle/>
          <a:p>
            <a:r>
              <a:rPr lang="en-US" dirty="0"/>
              <a:t>RA Creates GFLSV Form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5973" y="2075770"/>
            <a:ext cx="8325294" cy="4019107"/>
          </a:xfrm>
          <a:prstGeom prst="rect">
            <a:avLst/>
          </a:prstGeom>
          <a:ln w="12700">
            <a:solidFill>
              <a:schemeClr val="tx1"/>
            </a:solidFill>
          </a:ln>
        </p:spPr>
      </p:pic>
      <p:cxnSp>
        <p:nvCxnSpPr>
          <p:cNvPr id="9" name="Straight Arrow Connector 8"/>
          <p:cNvCxnSpPr>
            <a:stCxn id="24" idx="3"/>
            <a:endCxn id="10" idx="1"/>
          </p:cNvCxnSpPr>
          <p:nvPr/>
        </p:nvCxnSpPr>
        <p:spPr>
          <a:xfrm>
            <a:off x="2982613" y="2008621"/>
            <a:ext cx="3492616" cy="965602"/>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475228" y="2841314"/>
            <a:ext cx="1541722" cy="265813"/>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
        <p:nvSpPr>
          <p:cNvPr id="16" name="Rounded Rectangle 15"/>
          <p:cNvSpPr/>
          <p:nvPr/>
        </p:nvSpPr>
        <p:spPr>
          <a:xfrm>
            <a:off x="5417288" y="3107128"/>
            <a:ext cx="1541722" cy="221909"/>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
        <p:nvSpPr>
          <p:cNvPr id="17" name="Rounded Rectangle 16"/>
          <p:cNvSpPr/>
          <p:nvPr/>
        </p:nvSpPr>
        <p:spPr>
          <a:xfrm>
            <a:off x="7663417" y="3107128"/>
            <a:ext cx="1541722" cy="221909"/>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cxnSp>
        <p:nvCxnSpPr>
          <p:cNvPr id="19" name="Straight Arrow Connector 18"/>
          <p:cNvCxnSpPr>
            <a:stCxn id="29" idx="3"/>
            <a:endCxn id="21" idx="1"/>
          </p:cNvCxnSpPr>
          <p:nvPr/>
        </p:nvCxnSpPr>
        <p:spPr>
          <a:xfrm flipV="1">
            <a:off x="2956778" y="4894986"/>
            <a:ext cx="550193" cy="44577"/>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506972" y="4571385"/>
            <a:ext cx="7593420" cy="647202"/>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5119" y="1444725"/>
            <a:ext cx="1606147" cy="549413"/>
          </a:xfrm>
          <a:prstGeom prst="rect">
            <a:avLst/>
          </a:prstGeom>
        </p:spPr>
      </p:pic>
      <p:cxnSp>
        <p:nvCxnSpPr>
          <p:cNvPr id="26" name="Straight Arrow Connector 25"/>
          <p:cNvCxnSpPr>
            <a:stCxn id="27" idx="3"/>
            <a:endCxn id="16" idx="1"/>
          </p:cNvCxnSpPr>
          <p:nvPr/>
        </p:nvCxnSpPr>
        <p:spPr>
          <a:xfrm flipV="1">
            <a:off x="2982612" y="3218082"/>
            <a:ext cx="2434676" cy="15228"/>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8" idx="3"/>
            <a:endCxn id="31" idx="1"/>
          </p:cNvCxnSpPr>
          <p:nvPr/>
        </p:nvCxnSpPr>
        <p:spPr>
          <a:xfrm flipV="1">
            <a:off x="2986510" y="4006449"/>
            <a:ext cx="210140" cy="11669"/>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49992" y="1178806"/>
            <a:ext cx="2732621" cy="1659628"/>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600" dirty="0">
                <a:solidFill>
                  <a:prstClr val="black"/>
                </a:solidFill>
                <a:latin typeface="+mj-lt"/>
              </a:rPr>
              <a:t>When you reach the GFLS Requested (By Location) fields, you will enter the total number for each classification of people. This will expand the form for additional details.  </a:t>
            </a:r>
          </a:p>
        </p:txBody>
      </p:sp>
      <p:sp>
        <p:nvSpPr>
          <p:cNvPr id="27" name="Rounded Rectangle 26"/>
          <p:cNvSpPr/>
          <p:nvPr/>
        </p:nvSpPr>
        <p:spPr>
          <a:xfrm>
            <a:off x="249992" y="2974221"/>
            <a:ext cx="2732621" cy="518180"/>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600" dirty="0">
                <a:solidFill>
                  <a:prstClr val="black"/>
                </a:solidFill>
                <a:latin typeface="+mj-lt"/>
              </a:rPr>
              <a:t>Specify the number of CAAF and Non-CAAF.</a:t>
            </a:r>
          </a:p>
        </p:txBody>
      </p:sp>
      <p:sp>
        <p:nvSpPr>
          <p:cNvPr id="28" name="Rounded Rectangle 27"/>
          <p:cNvSpPr/>
          <p:nvPr/>
        </p:nvSpPr>
        <p:spPr>
          <a:xfrm>
            <a:off x="256421" y="3759025"/>
            <a:ext cx="2730089" cy="518180"/>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600" dirty="0">
                <a:solidFill>
                  <a:prstClr val="black"/>
                </a:solidFill>
                <a:latin typeface="+mj-lt"/>
              </a:rPr>
              <a:t>Check the Applicable Life Support Services.</a:t>
            </a:r>
          </a:p>
        </p:txBody>
      </p:sp>
      <p:sp>
        <p:nvSpPr>
          <p:cNvPr id="29" name="Rounded Rectangle 28"/>
          <p:cNvSpPr/>
          <p:nvPr/>
        </p:nvSpPr>
        <p:spPr>
          <a:xfrm>
            <a:off x="252525" y="4550771"/>
            <a:ext cx="2704256" cy="777584"/>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600" dirty="0">
                <a:solidFill>
                  <a:prstClr val="black"/>
                </a:solidFill>
                <a:latin typeface="+mj-lt"/>
              </a:rPr>
              <a:t>Repeat this process for the next two categories (if applicable).</a:t>
            </a:r>
          </a:p>
        </p:txBody>
      </p:sp>
      <p:sp>
        <p:nvSpPr>
          <p:cNvPr id="31" name="Left Brace 30"/>
          <p:cNvSpPr/>
          <p:nvPr/>
        </p:nvSpPr>
        <p:spPr>
          <a:xfrm>
            <a:off x="3196648" y="3357318"/>
            <a:ext cx="143360" cy="1298260"/>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spTree>
    <p:extLst>
      <p:ext uri="{BB962C8B-B14F-4D97-AF65-F5344CB8AC3E}">
        <p14:creationId xmlns:p14="http://schemas.microsoft.com/office/powerpoint/2010/main" val="2604878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0815" y="1142545"/>
            <a:ext cx="7847728" cy="5297518"/>
          </a:xfrm>
          <a:prstGeom prst="rect">
            <a:avLst/>
          </a:prstGeom>
          <a:ln w="19050">
            <a:solidFill>
              <a:schemeClr val="tx1"/>
            </a:solidFill>
          </a:ln>
        </p:spPr>
      </p:pic>
      <p:sp>
        <p:nvSpPr>
          <p:cNvPr id="2" name="Title 1"/>
          <p:cNvSpPr>
            <a:spLocks noGrp="1"/>
          </p:cNvSpPr>
          <p:nvPr>
            <p:ph type="title"/>
          </p:nvPr>
        </p:nvSpPr>
        <p:spPr>
          <a:xfrm>
            <a:off x="1230815" y="147481"/>
            <a:ext cx="9741987" cy="716835"/>
          </a:xfrm>
        </p:spPr>
        <p:txBody>
          <a:bodyPr/>
          <a:lstStyle/>
          <a:p>
            <a:r>
              <a:rPr lang="en-US" dirty="0"/>
              <a:t>GFLSV Automated Form Overview</a:t>
            </a:r>
          </a:p>
        </p:txBody>
      </p:sp>
      <p:pic>
        <p:nvPicPr>
          <p:cNvPr id="1026" name="Picture 2" descr="H:\JCCS_060712\TBC Testing_TBC Webin, GFLSV etc. 070312\GFLSV\GFLSV\Blank GFLSV_061716.png"/>
          <p:cNvPicPr>
            <a:picLocks noGrp="1" noChangeAspect="1" noChangeArrowheads="1"/>
          </p:cNvPicPr>
          <p:nvPr>
            <p:ph idx="4294967295"/>
          </p:nvPr>
        </p:nvPicPr>
        <p:blipFill>
          <a:blip r:embed="rId4">
            <a:extLst>
              <a:ext uri="{28A0092B-C50C-407E-A947-70E740481C1C}">
                <a14:useLocalDpi xmlns:a14="http://schemas.microsoft.com/office/drawing/2010/main"/>
              </a:ext>
            </a:extLst>
          </a:blip>
          <a:srcRect/>
          <a:stretch>
            <a:fillRect/>
          </a:stretch>
        </p:blipFill>
        <p:spPr/>
      </p:pic>
      <p:sp>
        <p:nvSpPr>
          <p:cNvPr id="18" name="Rounded Rectangle 17"/>
          <p:cNvSpPr/>
          <p:nvPr/>
        </p:nvSpPr>
        <p:spPr>
          <a:xfrm>
            <a:off x="4752621" y="6107289"/>
            <a:ext cx="822960" cy="274320"/>
          </a:xfrm>
          <a:prstGeom prst="roundRect">
            <a:avLst/>
          </a:prstGeom>
          <a:no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8613" y="1279017"/>
            <a:ext cx="1606147" cy="549413"/>
          </a:xfrm>
          <a:prstGeom prst="rect">
            <a:avLst/>
          </a:prstGeom>
        </p:spPr>
      </p:pic>
      <p:sp>
        <p:nvSpPr>
          <p:cNvPr id="3" name="Slide Number Placeholder 2"/>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33</a:t>
            </a:fld>
            <a:endParaRPr lang="en-US" sz="1200" dirty="0">
              <a:solidFill>
                <a:prstClr val="white"/>
              </a:solidFill>
              <a:latin typeface="Arial"/>
            </a:endParaRPr>
          </a:p>
        </p:txBody>
      </p:sp>
      <p:sp>
        <p:nvSpPr>
          <p:cNvPr id="23" name="Rounded Rectangle 22"/>
          <p:cNvSpPr/>
          <p:nvPr/>
        </p:nvSpPr>
        <p:spPr>
          <a:xfrm>
            <a:off x="239639" y="1553724"/>
            <a:ext cx="2338715" cy="4475161"/>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1" indent="-174621" defTabSz="931758">
              <a:spcAft>
                <a:spcPts val="1200"/>
              </a:spcAft>
              <a:buFontTx/>
              <a:buAutoNum type="arabicPeriod"/>
              <a:defRPr/>
            </a:pPr>
            <a:r>
              <a:rPr lang="en-US" sz="1401" dirty="0">
                <a:solidFill>
                  <a:prstClr val="black"/>
                </a:solidFill>
                <a:latin typeface="+mj-lt"/>
              </a:rPr>
              <a:t>“RA” creates GFLSV form, completing “ALL” Mandatory Fields.</a:t>
            </a:r>
          </a:p>
          <a:p>
            <a:pPr marL="174621" indent="-174621" defTabSz="931758">
              <a:spcAft>
                <a:spcPts val="1200"/>
              </a:spcAft>
              <a:buFontTx/>
              <a:buAutoNum type="arabicPeriod"/>
              <a:defRPr/>
            </a:pPr>
            <a:r>
              <a:rPr lang="en-US" sz="1401" dirty="0">
                <a:solidFill>
                  <a:prstClr val="black"/>
                </a:solidFill>
                <a:latin typeface="+mj-lt"/>
              </a:rPr>
              <a:t>SAVE Often! System times out after 20 minutes.</a:t>
            </a:r>
          </a:p>
          <a:p>
            <a:pPr marL="174621" indent="-174621" defTabSz="931758">
              <a:spcAft>
                <a:spcPts val="1200"/>
              </a:spcAft>
              <a:buFontTx/>
              <a:buAutoNum type="arabicPeriod"/>
              <a:defRPr/>
            </a:pPr>
            <a:r>
              <a:rPr lang="en-US" sz="1401" dirty="0">
                <a:solidFill>
                  <a:prstClr val="black"/>
                </a:solidFill>
                <a:latin typeface="+mj-lt"/>
              </a:rPr>
              <a:t>Utilize the Calendar Icon when entering dates.</a:t>
            </a:r>
          </a:p>
          <a:p>
            <a:pPr marL="174621" indent="-174621" defTabSz="931758">
              <a:spcAft>
                <a:spcPts val="1200"/>
              </a:spcAft>
              <a:buFontTx/>
              <a:buAutoNum type="arabicPeriod"/>
              <a:defRPr/>
            </a:pPr>
            <a:r>
              <a:rPr lang="en-US" sz="1401" dirty="0">
                <a:solidFill>
                  <a:prstClr val="black"/>
                </a:solidFill>
                <a:latin typeface="+mj-lt"/>
              </a:rPr>
              <a:t>Key in the </a:t>
            </a:r>
            <a:r>
              <a:rPr lang="en-US" sz="1401" dirty="0" err="1">
                <a:solidFill>
                  <a:prstClr val="black"/>
                </a:solidFill>
                <a:latin typeface="+mj-lt"/>
              </a:rPr>
              <a:t>DoDAAC</a:t>
            </a:r>
            <a:r>
              <a:rPr lang="en-US" sz="1401" dirty="0">
                <a:solidFill>
                  <a:prstClr val="black"/>
                </a:solidFill>
                <a:latin typeface="+mj-lt"/>
              </a:rPr>
              <a:t> then Search.</a:t>
            </a:r>
          </a:p>
          <a:p>
            <a:pPr marL="174621" indent="-174621" defTabSz="931758">
              <a:spcAft>
                <a:spcPts val="1200"/>
              </a:spcAft>
              <a:buFontTx/>
              <a:buAutoNum type="arabicPeriod"/>
              <a:defRPr/>
            </a:pPr>
            <a:r>
              <a:rPr lang="en-US" sz="1401" dirty="0">
                <a:solidFill>
                  <a:prstClr val="black"/>
                </a:solidFill>
                <a:latin typeface="+mj-lt"/>
              </a:rPr>
              <a:t>Don’t use the BACK Button! Return to your dashboard by clicking on the applicable RA, BOS-I or OCS Tab at the top of your page.</a:t>
            </a:r>
          </a:p>
        </p:txBody>
      </p:sp>
      <p:sp>
        <p:nvSpPr>
          <p:cNvPr id="24" name="Rounded Rectangle 23"/>
          <p:cNvSpPr/>
          <p:nvPr/>
        </p:nvSpPr>
        <p:spPr>
          <a:xfrm>
            <a:off x="8122920" y="2106658"/>
            <a:ext cx="3810000" cy="4325891"/>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Upon completion of the automated GFLSV form, the RA  should </a:t>
            </a:r>
            <a:r>
              <a:rPr lang="en-US" sz="1801" b="1" dirty="0">
                <a:solidFill>
                  <a:prstClr val="black"/>
                </a:solidFill>
                <a:latin typeface="+mj-lt"/>
              </a:rPr>
              <a:t>Save</a:t>
            </a:r>
            <a:r>
              <a:rPr lang="en-US" sz="1801" dirty="0">
                <a:solidFill>
                  <a:prstClr val="black"/>
                </a:solidFill>
                <a:latin typeface="+mj-lt"/>
              </a:rPr>
              <a:t>, review and then select </a:t>
            </a:r>
            <a:r>
              <a:rPr lang="en-US" sz="1801" b="1" dirty="0">
                <a:solidFill>
                  <a:prstClr val="black"/>
                </a:solidFill>
                <a:latin typeface="+mj-lt"/>
              </a:rPr>
              <a:t>Submit.</a:t>
            </a:r>
          </a:p>
          <a:p>
            <a:pPr defTabSz="931758">
              <a:defRPr/>
            </a:pPr>
            <a:r>
              <a:rPr lang="en-US" sz="1600" dirty="0">
                <a:solidFill>
                  <a:srgbClr val="FF0000"/>
                </a:solidFill>
                <a:latin typeface="+mj-lt"/>
              </a:rPr>
              <a:t>NOTE: If there are fields omitted on the form, the fields will turn red and the form will not submit.</a:t>
            </a:r>
          </a:p>
          <a:p>
            <a:pPr defTabSz="931758">
              <a:defRPr/>
            </a:pPr>
            <a:r>
              <a:rPr lang="en-US" sz="1600" b="1" dirty="0">
                <a:solidFill>
                  <a:prstClr val="black"/>
                </a:solidFill>
                <a:latin typeface="+mj-lt"/>
              </a:rPr>
              <a:t>  </a:t>
            </a:r>
          </a:p>
          <a:p>
            <a:pPr defTabSz="931758">
              <a:defRPr/>
            </a:pPr>
            <a:r>
              <a:rPr lang="en-US" sz="1801" dirty="0">
                <a:solidFill>
                  <a:prstClr val="black"/>
                </a:solidFill>
                <a:latin typeface="+mj-lt"/>
              </a:rPr>
              <a:t>Once submitted, an email notification is automatically routed notifying the BOS-I that there is a GFLSV to review and approve.</a:t>
            </a:r>
          </a:p>
          <a:p>
            <a:pPr defTabSz="931758">
              <a:defRPr/>
            </a:pPr>
            <a:r>
              <a:rPr lang="en-US" sz="1801" b="1" dirty="0">
                <a:solidFill>
                  <a:srgbClr val="FF0000"/>
                </a:solidFill>
                <a:latin typeface="+mj-lt"/>
              </a:rPr>
              <a:t>Please allow 15 Days for final approval.</a:t>
            </a:r>
            <a:endParaRPr lang="en-US" sz="1600" b="1" dirty="0">
              <a:solidFill>
                <a:srgbClr val="FF0000"/>
              </a:solidFill>
              <a:latin typeface="Arial"/>
            </a:endParaRPr>
          </a:p>
        </p:txBody>
      </p:sp>
      <p:cxnSp>
        <p:nvCxnSpPr>
          <p:cNvPr id="26" name="Straight Arrow Connector 25"/>
          <p:cNvCxnSpPr>
            <a:stCxn id="24" idx="1"/>
            <a:endCxn id="18" idx="3"/>
          </p:cNvCxnSpPr>
          <p:nvPr/>
        </p:nvCxnSpPr>
        <p:spPr>
          <a:xfrm flipH="1">
            <a:off x="5575581" y="4269604"/>
            <a:ext cx="2547339" cy="1974845"/>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4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989327" y="1918680"/>
            <a:ext cx="9766638" cy="3383573"/>
          </a:xfrm>
          <a:prstGeom prst="rect">
            <a:avLst/>
          </a:prstGeom>
        </p:spPr>
      </p:pic>
      <p:sp>
        <p:nvSpPr>
          <p:cNvPr id="2" name="Slide Number Placeholder 1"/>
          <p:cNvSpPr>
            <a:spLocks noGrp="1"/>
          </p:cNvSpPr>
          <p:nvPr>
            <p:ph type="sldNum" sz="quarter" idx="4"/>
          </p:nvPr>
        </p:nvSpPr>
        <p:spPr/>
        <p:txBody>
          <a:bodyPr/>
          <a:lstStyle/>
          <a:p>
            <a:pPr defTabSz="914384">
              <a:defRPr/>
            </a:pPr>
            <a:fld id="{D0406C7E-46EF-B24E-8B25-69D927A08592}" type="slidenum">
              <a:rPr lang="en-US">
                <a:solidFill>
                  <a:prstClr val="white"/>
                </a:solidFill>
                <a:latin typeface="Calibri"/>
              </a:rPr>
              <a:pPr defTabSz="914384">
                <a:defRPr/>
              </a:pPr>
              <a:t>34</a:t>
            </a:fld>
            <a:endParaRPr lang="en-US" dirty="0">
              <a:solidFill>
                <a:prstClr val="white"/>
              </a:solidFill>
              <a:latin typeface="Calibri"/>
            </a:endParaRPr>
          </a:p>
        </p:txBody>
      </p:sp>
      <p:sp>
        <p:nvSpPr>
          <p:cNvPr id="3" name="Title 2"/>
          <p:cNvSpPr>
            <a:spLocks noGrp="1"/>
          </p:cNvSpPr>
          <p:nvPr>
            <p:ph type="title"/>
          </p:nvPr>
        </p:nvSpPr>
        <p:spPr/>
        <p:txBody>
          <a:bodyPr/>
          <a:lstStyle/>
          <a:p>
            <a:r>
              <a:rPr lang="en-US" dirty="0"/>
              <a:t>Managing your Submitted GFLSV</a:t>
            </a:r>
          </a:p>
        </p:txBody>
      </p:sp>
      <p:cxnSp>
        <p:nvCxnSpPr>
          <p:cNvPr id="10" name="Straight Arrow Connector 9"/>
          <p:cNvCxnSpPr>
            <a:stCxn id="22" idx="3"/>
          </p:cNvCxnSpPr>
          <p:nvPr/>
        </p:nvCxnSpPr>
        <p:spPr>
          <a:xfrm>
            <a:off x="2235198" y="4533974"/>
            <a:ext cx="454256" cy="64635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723322" y="5136026"/>
            <a:ext cx="437321" cy="168373"/>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
        <p:nvSpPr>
          <p:cNvPr id="16" name="Rounded Rectangle 15"/>
          <p:cNvSpPr/>
          <p:nvPr/>
        </p:nvSpPr>
        <p:spPr>
          <a:xfrm>
            <a:off x="9449961" y="4525807"/>
            <a:ext cx="437321" cy="937238"/>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
        <p:nvSpPr>
          <p:cNvPr id="17" name="Rounded Rectangle 16"/>
          <p:cNvSpPr/>
          <p:nvPr/>
        </p:nvSpPr>
        <p:spPr>
          <a:xfrm>
            <a:off x="9424550" y="1091953"/>
            <a:ext cx="2585829" cy="3273062"/>
          </a:xfrm>
          <a:prstGeom prst="roundRect">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4">
              <a:defRPr/>
            </a:pPr>
            <a:r>
              <a:rPr lang="en-US" sz="1801" dirty="0">
                <a:solidFill>
                  <a:prstClr val="black"/>
                </a:solidFill>
                <a:latin typeface="Calibri"/>
              </a:rPr>
              <a:t>Track the status of your package as it moves from </a:t>
            </a:r>
            <a:r>
              <a:rPr lang="en-US" sz="1801" b="1" dirty="0">
                <a:solidFill>
                  <a:prstClr val="black"/>
                </a:solidFill>
                <a:latin typeface="Calibri"/>
              </a:rPr>
              <a:t>RA</a:t>
            </a:r>
            <a:r>
              <a:rPr lang="en-US" sz="1801" dirty="0">
                <a:solidFill>
                  <a:prstClr val="black"/>
                </a:solidFill>
                <a:latin typeface="Calibri"/>
              </a:rPr>
              <a:t> to </a:t>
            </a:r>
            <a:r>
              <a:rPr lang="en-US" sz="1801" b="1" dirty="0">
                <a:solidFill>
                  <a:prstClr val="black"/>
                </a:solidFill>
                <a:latin typeface="Calibri"/>
              </a:rPr>
              <a:t>BOS-I</a:t>
            </a:r>
            <a:r>
              <a:rPr lang="en-US" sz="1801" dirty="0">
                <a:solidFill>
                  <a:prstClr val="black"/>
                </a:solidFill>
                <a:latin typeface="Calibri"/>
              </a:rPr>
              <a:t> to </a:t>
            </a:r>
            <a:r>
              <a:rPr lang="en-US" sz="1801" b="1" dirty="0">
                <a:solidFill>
                  <a:prstClr val="black"/>
                </a:solidFill>
                <a:latin typeface="Calibri"/>
              </a:rPr>
              <a:t>OCS</a:t>
            </a:r>
            <a:r>
              <a:rPr lang="en-US" sz="1801" dirty="0">
                <a:solidFill>
                  <a:prstClr val="black"/>
                </a:solidFill>
                <a:latin typeface="Calibri"/>
              </a:rPr>
              <a:t> to </a:t>
            </a:r>
            <a:r>
              <a:rPr lang="en-US" sz="1801" b="1" dirty="0">
                <a:solidFill>
                  <a:prstClr val="black"/>
                </a:solidFill>
                <a:latin typeface="Calibri"/>
              </a:rPr>
              <a:t>FINAL.</a:t>
            </a:r>
            <a:r>
              <a:rPr lang="en-US" sz="1801" dirty="0">
                <a:solidFill>
                  <a:prstClr val="black"/>
                </a:solidFill>
                <a:latin typeface="Calibri"/>
              </a:rPr>
              <a:t> </a:t>
            </a:r>
          </a:p>
          <a:p>
            <a:pPr defTabSz="914384">
              <a:defRPr/>
            </a:pPr>
            <a:endParaRPr lang="en-US" sz="1801" dirty="0">
              <a:solidFill>
                <a:prstClr val="black"/>
              </a:solidFill>
              <a:latin typeface="Calibri"/>
            </a:endParaRPr>
          </a:p>
          <a:p>
            <a:pPr defTabSz="914384">
              <a:defRPr/>
            </a:pPr>
            <a:endParaRPr lang="en-US" sz="1600" dirty="0">
              <a:solidFill>
                <a:srgbClr val="FF0000"/>
              </a:solidFill>
              <a:latin typeface="Calibri"/>
            </a:endParaRPr>
          </a:p>
          <a:p>
            <a:pPr defTabSz="914384">
              <a:defRPr/>
            </a:pPr>
            <a:r>
              <a:rPr lang="en-US" sz="1600" dirty="0">
                <a:solidFill>
                  <a:srgbClr val="FF0000"/>
                </a:solidFill>
                <a:latin typeface="Calibri"/>
              </a:rPr>
              <a:t>NOTE:  Should a submitted package return to the status of </a:t>
            </a:r>
            <a:r>
              <a:rPr lang="en-US" sz="1600" b="1" dirty="0">
                <a:solidFill>
                  <a:srgbClr val="FF0000"/>
                </a:solidFill>
                <a:latin typeface="Calibri"/>
              </a:rPr>
              <a:t>RA</a:t>
            </a:r>
            <a:r>
              <a:rPr lang="en-US" sz="1600" dirty="0">
                <a:solidFill>
                  <a:srgbClr val="FF0000"/>
                </a:solidFill>
                <a:latin typeface="Calibri"/>
              </a:rPr>
              <a:t>, please review, make the requested changes and resubmit.</a:t>
            </a:r>
          </a:p>
        </p:txBody>
      </p:sp>
      <p:cxnSp>
        <p:nvCxnSpPr>
          <p:cNvPr id="18" name="Straight Arrow Connector 17"/>
          <p:cNvCxnSpPr>
            <a:stCxn id="17" idx="2"/>
          </p:cNvCxnSpPr>
          <p:nvPr/>
        </p:nvCxnSpPr>
        <p:spPr>
          <a:xfrm flipH="1">
            <a:off x="9896163" y="4365015"/>
            <a:ext cx="821302" cy="25270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26871" y="3931919"/>
            <a:ext cx="2108329" cy="1204107"/>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1" dirty="0">
                <a:solidFill>
                  <a:prstClr val="black"/>
                </a:solidFill>
              </a:rPr>
              <a:t>Select</a:t>
            </a:r>
            <a:r>
              <a:rPr lang="en-US" sz="1801" b="1" dirty="0">
                <a:solidFill>
                  <a:prstClr val="black"/>
                </a:solidFill>
              </a:rPr>
              <a:t> Recall </a:t>
            </a:r>
            <a:r>
              <a:rPr lang="en-US" sz="1801" dirty="0">
                <a:solidFill>
                  <a:prstClr val="black"/>
                </a:solidFill>
              </a:rPr>
              <a:t>to make changes to a submitted package.</a:t>
            </a:r>
          </a:p>
        </p:txBody>
      </p:sp>
      <p:cxnSp>
        <p:nvCxnSpPr>
          <p:cNvPr id="11" name="Straight Arrow Connector 10"/>
          <p:cNvCxnSpPr>
            <a:stCxn id="13" idx="0"/>
            <a:endCxn id="12" idx="2"/>
          </p:cNvCxnSpPr>
          <p:nvPr/>
        </p:nvCxnSpPr>
        <p:spPr>
          <a:xfrm flipH="1" flipV="1">
            <a:off x="4094985" y="5264519"/>
            <a:ext cx="985" cy="2970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876324" y="5034844"/>
            <a:ext cx="437321" cy="229675"/>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
        <p:nvSpPr>
          <p:cNvPr id="13" name="Rounded Rectangle 12"/>
          <p:cNvSpPr/>
          <p:nvPr/>
        </p:nvSpPr>
        <p:spPr>
          <a:xfrm>
            <a:off x="812442" y="5561607"/>
            <a:ext cx="6567055" cy="866520"/>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1" dirty="0">
                <a:solidFill>
                  <a:prstClr val="black"/>
                </a:solidFill>
              </a:rPr>
              <a:t>If there is a need to generate a PDF for review prior to submitting your form, select the dash within the </a:t>
            </a:r>
            <a:r>
              <a:rPr lang="en-US" sz="1801" b="1" dirty="0">
                <a:solidFill>
                  <a:prstClr val="black"/>
                </a:solidFill>
              </a:rPr>
              <a:t>Tracking</a:t>
            </a:r>
            <a:r>
              <a:rPr lang="en-US" sz="1801" dirty="0">
                <a:solidFill>
                  <a:prstClr val="black"/>
                </a:solidFill>
              </a:rPr>
              <a:t> </a:t>
            </a:r>
            <a:r>
              <a:rPr lang="en-US" sz="1801" b="1" dirty="0">
                <a:solidFill>
                  <a:prstClr val="black"/>
                </a:solidFill>
              </a:rPr>
              <a:t>Number</a:t>
            </a:r>
            <a:r>
              <a:rPr lang="en-US" sz="1801" dirty="0">
                <a:solidFill>
                  <a:prstClr val="black"/>
                </a:solidFill>
              </a:rPr>
              <a:t> column for a PDF of your form.</a:t>
            </a:r>
          </a:p>
        </p:txBody>
      </p:sp>
      <p:graphicFrame>
        <p:nvGraphicFramePr>
          <p:cNvPr id="4" name="Diagram 3"/>
          <p:cNvGraphicFramePr/>
          <p:nvPr>
            <p:extLst>
              <p:ext uri="{D42A27DB-BD31-4B8C-83A1-F6EECF244321}">
                <p14:modId xmlns:p14="http://schemas.microsoft.com/office/powerpoint/2010/main" val="1578131623"/>
              </p:ext>
            </p:extLst>
          </p:nvPr>
        </p:nvGraphicFramePr>
        <p:xfrm>
          <a:off x="9577235" y="1825998"/>
          <a:ext cx="2262701" cy="1508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623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985" y="1077357"/>
            <a:ext cx="6438441" cy="2552174"/>
          </a:xfrm>
          <a:prstGeom prst="rect">
            <a:avLst/>
          </a:prstGeom>
          <a:ln>
            <a:solidFill>
              <a:srgbClr val="000066"/>
            </a:solidFill>
          </a:ln>
        </p:spPr>
      </p:pic>
      <p:sp>
        <p:nvSpPr>
          <p:cNvPr id="2" name="Title 1"/>
          <p:cNvSpPr>
            <a:spLocks noGrp="1"/>
          </p:cNvSpPr>
          <p:nvPr>
            <p:ph type="title"/>
          </p:nvPr>
        </p:nvSpPr>
        <p:spPr>
          <a:xfrm>
            <a:off x="1219664" y="177674"/>
            <a:ext cx="9741987" cy="609275"/>
          </a:xfrm>
        </p:spPr>
        <p:txBody>
          <a:bodyPr/>
          <a:lstStyle/>
          <a:p>
            <a:r>
              <a:rPr lang="en-US" dirty="0"/>
              <a:t>BOS-I Review</a:t>
            </a:r>
          </a:p>
        </p:txBody>
      </p:sp>
      <p:pic>
        <p:nvPicPr>
          <p:cNvPr id="14" name="Content Placeholder 13"/>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314325" y="-123825"/>
            <a:ext cx="0" cy="0"/>
          </a:xfrm>
        </p:spPr>
      </p:pic>
      <p:sp>
        <p:nvSpPr>
          <p:cNvPr id="3" name="Slide Number Placeholder 2"/>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35</a:t>
            </a:fld>
            <a:endParaRPr lang="en-US" sz="1200" dirty="0">
              <a:solidFill>
                <a:prstClr val="white"/>
              </a:solidFill>
              <a:latin typeface="Arial"/>
            </a:endParaRPr>
          </a:p>
        </p:txBody>
      </p:sp>
      <p:cxnSp>
        <p:nvCxnSpPr>
          <p:cNvPr id="40" name="Straight Arrow Connector 39"/>
          <p:cNvCxnSpPr>
            <a:stCxn id="26" idx="3"/>
          </p:cNvCxnSpPr>
          <p:nvPr/>
        </p:nvCxnSpPr>
        <p:spPr>
          <a:xfrm>
            <a:off x="2939721" y="1889965"/>
            <a:ext cx="633798" cy="1559958"/>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68985" y="1104311"/>
            <a:ext cx="6444031" cy="959647"/>
          </a:xfrm>
          <a:prstGeom prst="rect">
            <a:avLst/>
          </a:prstGeom>
        </p:spPr>
      </p:pic>
      <p:sp>
        <p:nvSpPr>
          <p:cNvPr id="26" name="Rounded Rectangle 25"/>
          <p:cNvSpPr/>
          <p:nvPr/>
        </p:nvSpPr>
        <p:spPr>
          <a:xfrm>
            <a:off x="93406" y="1110300"/>
            <a:ext cx="2846314" cy="1559329"/>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Select </a:t>
            </a:r>
            <a:r>
              <a:rPr lang="en-US" sz="1801" b="1" dirty="0">
                <a:solidFill>
                  <a:prstClr val="black"/>
                </a:solidFill>
                <a:latin typeface="+mj-lt"/>
              </a:rPr>
              <a:t>Approve</a:t>
            </a:r>
            <a:r>
              <a:rPr lang="en-US" sz="1801" dirty="0">
                <a:solidFill>
                  <a:prstClr val="black"/>
                </a:solidFill>
                <a:latin typeface="+mj-lt"/>
              </a:rPr>
              <a:t> on your dashboard to open and review a GFLSV submitted by an RA.</a:t>
            </a:r>
          </a:p>
        </p:txBody>
      </p:sp>
      <p:sp>
        <p:nvSpPr>
          <p:cNvPr id="10" name="Rectangle 9"/>
          <p:cNvSpPr/>
          <p:nvPr/>
        </p:nvSpPr>
        <p:spPr>
          <a:xfrm>
            <a:off x="4347689" y="3456116"/>
            <a:ext cx="6205716" cy="2272024"/>
          </a:xfrm>
          <a:prstGeom prst="rect">
            <a:avLst/>
          </a:prstGeom>
          <a:solidFill>
            <a:srgbClr val="DDD9C3">
              <a:alpha val="76078"/>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0" name="Picture 2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47690" y="3744234"/>
            <a:ext cx="6320312" cy="1898050"/>
          </a:xfrm>
          <a:prstGeom prst="rect">
            <a:avLst/>
          </a:prstGeom>
        </p:spPr>
      </p:pic>
      <p:sp>
        <p:nvSpPr>
          <p:cNvPr id="32" name="Rounded Rectangle 31"/>
          <p:cNvSpPr/>
          <p:nvPr/>
        </p:nvSpPr>
        <p:spPr>
          <a:xfrm>
            <a:off x="8525960" y="2019517"/>
            <a:ext cx="3503343" cy="1495242"/>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4">
              <a:spcAft>
                <a:spcPts val="601"/>
              </a:spcAft>
              <a:defRPr/>
            </a:pPr>
            <a:r>
              <a:rPr lang="en-US" sz="1600" b="1" u="sng" dirty="0">
                <a:solidFill>
                  <a:prstClr val="black"/>
                </a:solidFill>
                <a:latin typeface="+mj-lt"/>
              </a:rPr>
              <a:t>BOS-I/Garrison Commander Review</a:t>
            </a:r>
          </a:p>
          <a:p>
            <a:pPr defTabSz="914384">
              <a:spcAft>
                <a:spcPts val="601"/>
              </a:spcAft>
              <a:defRPr/>
            </a:pPr>
            <a:r>
              <a:rPr lang="en-US" sz="1600" dirty="0">
                <a:solidFill>
                  <a:prstClr val="black"/>
                </a:solidFill>
                <a:latin typeface="+mj-lt"/>
              </a:rPr>
              <a:t>While in the form, Select the dropdown on the </a:t>
            </a:r>
            <a:r>
              <a:rPr lang="en-US" sz="1600" b="1" dirty="0">
                <a:solidFill>
                  <a:prstClr val="black"/>
                </a:solidFill>
                <a:latin typeface="+mj-lt"/>
              </a:rPr>
              <a:t>Decision</a:t>
            </a:r>
            <a:r>
              <a:rPr lang="en-US" sz="1600" dirty="0">
                <a:solidFill>
                  <a:prstClr val="black"/>
                </a:solidFill>
                <a:latin typeface="+mj-lt"/>
              </a:rPr>
              <a:t> field. Select</a:t>
            </a:r>
            <a:r>
              <a:rPr lang="en-US" sz="1600" b="1" dirty="0">
                <a:solidFill>
                  <a:prstClr val="black"/>
                </a:solidFill>
                <a:latin typeface="+mj-lt"/>
              </a:rPr>
              <a:t> </a:t>
            </a:r>
            <a:r>
              <a:rPr lang="en-US" sz="1600" dirty="0">
                <a:solidFill>
                  <a:prstClr val="black"/>
                </a:solidFill>
                <a:latin typeface="+mj-lt"/>
              </a:rPr>
              <a:t>either</a:t>
            </a:r>
            <a:r>
              <a:rPr lang="en-US" sz="1600" b="1" dirty="0">
                <a:solidFill>
                  <a:prstClr val="black"/>
                </a:solidFill>
                <a:latin typeface="+mj-lt"/>
              </a:rPr>
              <a:t> “Approve” or “Disapprove –Return to RA”.</a:t>
            </a:r>
          </a:p>
        </p:txBody>
      </p:sp>
      <p:cxnSp>
        <p:nvCxnSpPr>
          <p:cNvPr id="33" name="Straight Arrow Connector 32"/>
          <p:cNvCxnSpPr/>
          <p:nvPr/>
        </p:nvCxnSpPr>
        <p:spPr>
          <a:xfrm flipH="1">
            <a:off x="6653049" y="3253965"/>
            <a:ext cx="1777206" cy="769249"/>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8522103" y="4571691"/>
            <a:ext cx="3503343" cy="1860861"/>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4">
              <a:spcAft>
                <a:spcPts val="601"/>
              </a:spcAft>
              <a:defRPr/>
            </a:pPr>
            <a:r>
              <a:rPr lang="en-US" sz="1600" dirty="0">
                <a:solidFill>
                  <a:prstClr val="black"/>
                </a:solidFill>
                <a:latin typeface="+mj-lt"/>
              </a:rPr>
              <a:t>Select </a:t>
            </a:r>
            <a:r>
              <a:rPr lang="en-US" sz="1600" b="1" dirty="0">
                <a:solidFill>
                  <a:prstClr val="black"/>
                </a:solidFill>
                <a:latin typeface="+mj-lt"/>
              </a:rPr>
              <a:t>Save</a:t>
            </a:r>
            <a:r>
              <a:rPr lang="en-US" sz="1600" dirty="0">
                <a:solidFill>
                  <a:prstClr val="black"/>
                </a:solidFill>
                <a:latin typeface="+mj-lt"/>
              </a:rPr>
              <a:t> and then </a:t>
            </a:r>
            <a:r>
              <a:rPr lang="en-US" sz="1600" b="1" dirty="0">
                <a:solidFill>
                  <a:prstClr val="black"/>
                </a:solidFill>
                <a:latin typeface="+mj-lt"/>
              </a:rPr>
              <a:t>Submit</a:t>
            </a:r>
            <a:endParaRPr lang="en-US" sz="1600" dirty="0">
              <a:solidFill>
                <a:prstClr val="black"/>
              </a:solidFill>
              <a:latin typeface="+mj-lt"/>
            </a:endParaRPr>
          </a:p>
          <a:p>
            <a:pPr marL="231772" defTabSz="914384">
              <a:spcAft>
                <a:spcPts val="601"/>
              </a:spcAft>
              <a:defRPr/>
            </a:pPr>
            <a:r>
              <a:rPr lang="en-US" sz="1600" dirty="0">
                <a:solidFill>
                  <a:srgbClr val="FF0000"/>
                </a:solidFill>
                <a:latin typeface="+mj-lt"/>
              </a:rPr>
              <a:t>Note:  If </a:t>
            </a:r>
            <a:r>
              <a:rPr lang="en-US" sz="1600" b="1" dirty="0">
                <a:solidFill>
                  <a:srgbClr val="FF0000"/>
                </a:solidFill>
                <a:latin typeface="+mj-lt"/>
              </a:rPr>
              <a:t>Approved</a:t>
            </a:r>
            <a:r>
              <a:rPr lang="en-US" sz="1600" dirty="0">
                <a:solidFill>
                  <a:srgbClr val="FF0000"/>
                </a:solidFill>
                <a:latin typeface="+mj-lt"/>
              </a:rPr>
              <a:t>, the form is automatically routed to the </a:t>
            </a:r>
            <a:r>
              <a:rPr lang="en-US" sz="1600" b="1" dirty="0">
                <a:solidFill>
                  <a:srgbClr val="FF0000"/>
                </a:solidFill>
                <a:latin typeface="+mj-lt"/>
              </a:rPr>
              <a:t>OCSIC for Review/Final Approval.  </a:t>
            </a:r>
            <a:r>
              <a:rPr lang="en-US" sz="1600" dirty="0">
                <a:solidFill>
                  <a:srgbClr val="FF0000"/>
                </a:solidFill>
                <a:latin typeface="+mj-lt"/>
              </a:rPr>
              <a:t>If </a:t>
            </a:r>
            <a:r>
              <a:rPr lang="en-US" sz="1600" b="1" dirty="0">
                <a:solidFill>
                  <a:srgbClr val="FF0000"/>
                </a:solidFill>
                <a:latin typeface="+mj-lt"/>
              </a:rPr>
              <a:t>Disapproved</a:t>
            </a:r>
            <a:r>
              <a:rPr lang="en-US" sz="1600" dirty="0">
                <a:solidFill>
                  <a:srgbClr val="FF0000"/>
                </a:solidFill>
                <a:latin typeface="+mj-lt"/>
              </a:rPr>
              <a:t>, the form is returned to the </a:t>
            </a:r>
            <a:r>
              <a:rPr lang="en-US" sz="1600" b="1" dirty="0">
                <a:solidFill>
                  <a:srgbClr val="FF0000"/>
                </a:solidFill>
                <a:latin typeface="+mj-lt"/>
              </a:rPr>
              <a:t>RA</a:t>
            </a:r>
            <a:r>
              <a:rPr lang="en-US" sz="1600" dirty="0">
                <a:solidFill>
                  <a:srgbClr val="FF0000"/>
                </a:solidFill>
                <a:latin typeface="+mj-lt"/>
              </a:rPr>
              <a:t> to correct and re-submit to the </a:t>
            </a:r>
            <a:r>
              <a:rPr lang="en-US" sz="1600" b="1" dirty="0">
                <a:solidFill>
                  <a:srgbClr val="FF0000"/>
                </a:solidFill>
                <a:latin typeface="+mj-lt"/>
              </a:rPr>
              <a:t>BOS-I</a:t>
            </a:r>
            <a:r>
              <a:rPr lang="en-US" sz="1600" dirty="0">
                <a:solidFill>
                  <a:srgbClr val="FF0000"/>
                </a:solidFill>
                <a:latin typeface="+mj-lt"/>
              </a:rPr>
              <a:t>.</a:t>
            </a:r>
          </a:p>
        </p:txBody>
      </p:sp>
      <p:sp>
        <p:nvSpPr>
          <p:cNvPr id="44" name="Rounded Rectangle 43"/>
          <p:cNvSpPr/>
          <p:nvPr/>
        </p:nvSpPr>
        <p:spPr>
          <a:xfrm>
            <a:off x="4347689" y="4100844"/>
            <a:ext cx="3776808" cy="758690"/>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cxnSp>
        <p:nvCxnSpPr>
          <p:cNvPr id="45" name="Straight Arrow Connector 44"/>
          <p:cNvCxnSpPr>
            <a:stCxn id="47" idx="1"/>
            <a:endCxn id="44" idx="3"/>
          </p:cNvCxnSpPr>
          <p:nvPr/>
        </p:nvCxnSpPr>
        <p:spPr>
          <a:xfrm flipH="1">
            <a:off x="8124497" y="4216462"/>
            <a:ext cx="397606" cy="263727"/>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8522103" y="3924293"/>
            <a:ext cx="3503343" cy="584337"/>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4">
              <a:spcAft>
                <a:spcPts val="601"/>
              </a:spcAft>
              <a:defRPr/>
            </a:pPr>
            <a:r>
              <a:rPr lang="en-US" sz="1600" dirty="0">
                <a:solidFill>
                  <a:prstClr val="black"/>
                </a:solidFill>
                <a:latin typeface="+mj-lt"/>
              </a:rPr>
              <a:t>Enter </a:t>
            </a:r>
            <a:r>
              <a:rPr lang="en-US" sz="1600" b="1" dirty="0">
                <a:solidFill>
                  <a:prstClr val="black"/>
                </a:solidFill>
                <a:latin typeface="+mj-lt"/>
              </a:rPr>
              <a:t>Remarks </a:t>
            </a:r>
            <a:r>
              <a:rPr lang="en-US" sz="1600" dirty="0">
                <a:solidFill>
                  <a:prstClr val="black"/>
                </a:solidFill>
                <a:latin typeface="+mj-lt"/>
              </a:rPr>
              <a:t>(Required).</a:t>
            </a:r>
          </a:p>
        </p:txBody>
      </p:sp>
      <p:sp>
        <p:nvSpPr>
          <p:cNvPr id="52" name="Rounded Rectangle 51"/>
          <p:cNvSpPr/>
          <p:nvPr/>
        </p:nvSpPr>
        <p:spPr>
          <a:xfrm>
            <a:off x="3547296" y="3417248"/>
            <a:ext cx="302180" cy="212282"/>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cxnSp>
        <p:nvCxnSpPr>
          <p:cNvPr id="58" name="Straight Arrow Connector 57"/>
          <p:cNvCxnSpPr>
            <a:stCxn id="42" idx="1"/>
          </p:cNvCxnSpPr>
          <p:nvPr/>
        </p:nvCxnSpPr>
        <p:spPr>
          <a:xfrm flipH="1">
            <a:off x="8323299" y="5502122"/>
            <a:ext cx="198805" cy="10734"/>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7672552" y="5330847"/>
            <a:ext cx="782387" cy="3114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3" name="Rounded Rectangle 62"/>
          <p:cNvSpPr/>
          <p:nvPr/>
        </p:nvSpPr>
        <p:spPr>
          <a:xfrm>
            <a:off x="6503502" y="3883794"/>
            <a:ext cx="174270" cy="184750"/>
          </a:xfrm>
          <a:prstGeom prst="roundRect">
            <a:avLst/>
          </a:prstGeom>
          <a:no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Tree>
    <p:extLst>
      <p:ext uri="{BB962C8B-B14F-4D97-AF65-F5344CB8AC3E}">
        <p14:creationId xmlns:p14="http://schemas.microsoft.com/office/powerpoint/2010/main" val="288412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943755" y="5237373"/>
            <a:ext cx="8618177" cy="11719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05061" y="1054693"/>
            <a:ext cx="6495675" cy="261097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pic>
        <p:nvPicPr>
          <p:cNvPr id="51" name="Picture 50"/>
          <p:cNvPicPr>
            <a:picLocks noChangeAspect="1"/>
          </p:cNvPicPr>
          <p:nvPr/>
        </p:nvPicPr>
        <p:blipFill>
          <a:blip r:embed="rId3"/>
          <a:stretch>
            <a:fillRect/>
          </a:stretch>
        </p:blipFill>
        <p:spPr>
          <a:xfrm>
            <a:off x="2991202" y="1054695"/>
            <a:ext cx="6523285" cy="2615412"/>
          </a:xfrm>
          <a:prstGeom prst="rect">
            <a:avLst/>
          </a:prstGeom>
        </p:spPr>
      </p:pic>
      <p:sp>
        <p:nvSpPr>
          <p:cNvPr id="3" name="Slide Number Placeholder 2"/>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36</a:t>
            </a:fld>
            <a:endParaRPr lang="en-US" sz="1200" dirty="0">
              <a:solidFill>
                <a:prstClr val="white"/>
              </a:solidFill>
              <a:latin typeface="Arial"/>
            </a:endParaRPr>
          </a:p>
        </p:txBody>
      </p:sp>
      <p:sp>
        <p:nvSpPr>
          <p:cNvPr id="2" name="Title 1"/>
          <p:cNvSpPr>
            <a:spLocks noGrp="1"/>
          </p:cNvSpPr>
          <p:nvPr>
            <p:ph type="title"/>
          </p:nvPr>
        </p:nvSpPr>
        <p:spPr/>
        <p:txBody>
          <a:bodyPr/>
          <a:lstStyle/>
          <a:p>
            <a:r>
              <a:rPr lang="en-US" dirty="0"/>
              <a:t>OCS View</a:t>
            </a:r>
          </a:p>
        </p:txBody>
      </p:sp>
      <p:cxnSp>
        <p:nvCxnSpPr>
          <p:cNvPr id="32" name="Straight Arrow Connector 31"/>
          <p:cNvCxnSpPr>
            <a:stCxn id="24" idx="2"/>
          </p:cNvCxnSpPr>
          <p:nvPr/>
        </p:nvCxnSpPr>
        <p:spPr>
          <a:xfrm>
            <a:off x="1500517" y="2405243"/>
            <a:ext cx="2157084" cy="1042696"/>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 idx="0"/>
          </p:cNvCxnSpPr>
          <p:nvPr/>
        </p:nvCxnSpPr>
        <p:spPr>
          <a:xfrm flipH="1">
            <a:off x="6374273" y="4203146"/>
            <a:ext cx="4223216" cy="566487"/>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7359" y="1323254"/>
            <a:ext cx="2846314" cy="1081987"/>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Select </a:t>
            </a:r>
            <a:r>
              <a:rPr lang="en-US" sz="1801" b="1" dirty="0">
                <a:solidFill>
                  <a:prstClr val="black"/>
                </a:solidFill>
                <a:latin typeface="+mj-lt"/>
              </a:rPr>
              <a:t>Approve</a:t>
            </a:r>
            <a:r>
              <a:rPr lang="en-US" sz="1801" dirty="0">
                <a:solidFill>
                  <a:prstClr val="black"/>
                </a:solidFill>
                <a:latin typeface="+mj-lt"/>
              </a:rPr>
              <a:t> on your dashboard to open and review a GFLSV submitted by a BOS-I.</a:t>
            </a:r>
          </a:p>
        </p:txBody>
      </p:sp>
      <p:sp>
        <p:nvSpPr>
          <p:cNvPr id="30" name="Rectangle 29"/>
          <p:cNvSpPr/>
          <p:nvPr/>
        </p:nvSpPr>
        <p:spPr>
          <a:xfrm>
            <a:off x="4079692" y="2953608"/>
            <a:ext cx="5932911" cy="1978998"/>
          </a:xfrm>
          <a:prstGeom prst="rect">
            <a:avLst/>
          </a:prstGeom>
          <a:solidFill>
            <a:srgbClr val="DDD9C3">
              <a:alpha val="76078"/>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r="12702"/>
          <a:stretch/>
        </p:blipFill>
        <p:spPr>
          <a:xfrm>
            <a:off x="4167917" y="3151195"/>
            <a:ext cx="5913492" cy="1656808"/>
          </a:xfrm>
          <a:prstGeom prst="rect">
            <a:avLst/>
          </a:prstGeom>
        </p:spPr>
      </p:pic>
      <p:sp>
        <p:nvSpPr>
          <p:cNvPr id="35" name="Rounded Rectangle 34"/>
          <p:cNvSpPr/>
          <p:nvPr/>
        </p:nvSpPr>
        <p:spPr>
          <a:xfrm>
            <a:off x="9101788" y="3169548"/>
            <a:ext cx="2975325" cy="745916"/>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84">
              <a:spcAft>
                <a:spcPts val="601"/>
              </a:spcAft>
              <a:defRPr/>
            </a:pPr>
            <a:r>
              <a:rPr lang="en-US" sz="1600" dirty="0">
                <a:solidFill>
                  <a:prstClr val="black"/>
                </a:solidFill>
                <a:latin typeface="+mj-lt"/>
              </a:rPr>
              <a:t>Enter </a:t>
            </a:r>
            <a:r>
              <a:rPr lang="en-US" sz="1600" b="1" dirty="0">
                <a:solidFill>
                  <a:prstClr val="black"/>
                </a:solidFill>
                <a:latin typeface="+mj-lt"/>
              </a:rPr>
              <a:t>Remarks </a:t>
            </a:r>
            <a:r>
              <a:rPr lang="en-US" sz="1600" dirty="0">
                <a:solidFill>
                  <a:prstClr val="black"/>
                </a:solidFill>
                <a:latin typeface="+mj-lt"/>
              </a:rPr>
              <a:t>(Required).</a:t>
            </a:r>
          </a:p>
        </p:txBody>
      </p:sp>
      <p:sp>
        <p:nvSpPr>
          <p:cNvPr id="26" name="Rounded Rectangle 25"/>
          <p:cNvSpPr/>
          <p:nvPr/>
        </p:nvSpPr>
        <p:spPr>
          <a:xfrm>
            <a:off x="4167917" y="3646950"/>
            <a:ext cx="4118835" cy="693210"/>
          </a:xfrm>
          <a:prstGeom prst="roundRect">
            <a:avLst/>
          </a:prstGeom>
          <a:no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cxnSp>
        <p:nvCxnSpPr>
          <p:cNvPr id="28" name="Straight Arrow Connector 27"/>
          <p:cNvCxnSpPr>
            <a:stCxn id="35" idx="1"/>
            <a:endCxn id="26" idx="3"/>
          </p:cNvCxnSpPr>
          <p:nvPr/>
        </p:nvCxnSpPr>
        <p:spPr>
          <a:xfrm flipH="1">
            <a:off x="8286752" y="3542506"/>
            <a:ext cx="815036" cy="451049"/>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9101789" y="1592174"/>
            <a:ext cx="2975325" cy="1436584"/>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1"/>
              </a:spcAft>
              <a:defRPr/>
            </a:pPr>
            <a:r>
              <a:rPr lang="en-US" sz="1600" b="1" u="sng" dirty="0">
                <a:solidFill>
                  <a:prstClr val="black"/>
                </a:solidFill>
                <a:latin typeface="+mj-lt"/>
              </a:rPr>
              <a:t>OCSIC Review</a:t>
            </a:r>
          </a:p>
          <a:p>
            <a:pPr defTabSz="914384">
              <a:spcAft>
                <a:spcPts val="601"/>
              </a:spcAft>
              <a:defRPr/>
            </a:pPr>
            <a:r>
              <a:rPr lang="en-US" sz="1600" dirty="0">
                <a:solidFill>
                  <a:prstClr val="black"/>
                </a:solidFill>
                <a:latin typeface="+mj-lt"/>
              </a:rPr>
              <a:t>Within the form, select the dropdown on the </a:t>
            </a:r>
            <a:r>
              <a:rPr lang="en-US" sz="1600" b="1" dirty="0">
                <a:solidFill>
                  <a:prstClr val="black"/>
                </a:solidFill>
                <a:latin typeface="+mj-lt"/>
              </a:rPr>
              <a:t>Decision</a:t>
            </a:r>
            <a:r>
              <a:rPr lang="en-US" sz="1600" dirty="0">
                <a:solidFill>
                  <a:prstClr val="black"/>
                </a:solidFill>
                <a:latin typeface="+mj-lt"/>
              </a:rPr>
              <a:t> field. </a:t>
            </a:r>
            <a:r>
              <a:rPr lang="en-US" sz="1600" b="1" dirty="0">
                <a:solidFill>
                  <a:prstClr val="black"/>
                </a:solidFill>
                <a:latin typeface="+mj-lt"/>
              </a:rPr>
              <a:t>Either select “Approve” or “Disapprove –Return to RA</a:t>
            </a:r>
            <a:r>
              <a:rPr lang="en-US" sz="1600" dirty="0">
                <a:solidFill>
                  <a:prstClr val="black"/>
                </a:solidFill>
                <a:latin typeface="+mj-lt"/>
              </a:rPr>
              <a:t>”.</a:t>
            </a:r>
          </a:p>
        </p:txBody>
      </p:sp>
      <p:sp>
        <p:nvSpPr>
          <p:cNvPr id="25" name="Rounded Rectangle 24"/>
          <p:cNvSpPr/>
          <p:nvPr/>
        </p:nvSpPr>
        <p:spPr>
          <a:xfrm>
            <a:off x="6101807" y="3464543"/>
            <a:ext cx="174270" cy="184750"/>
          </a:xfrm>
          <a:prstGeom prst="roundRect">
            <a:avLst/>
          </a:prstGeom>
          <a:no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cxnSp>
        <p:nvCxnSpPr>
          <p:cNvPr id="29" name="Straight Arrow Connector 28"/>
          <p:cNvCxnSpPr>
            <a:stCxn id="16" idx="1"/>
            <a:endCxn id="25" idx="0"/>
          </p:cNvCxnSpPr>
          <p:nvPr/>
        </p:nvCxnSpPr>
        <p:spPr>
          <a:xfrm flipH="1">
            <a:off x="6188942" y="2310466"/>
            <a:ext cx="2912847" cy="1154077"/>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9101788" y="4203146"/>
            <a:ext cx="2991402" cy="655959"/>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1"/>
              </a:spcAft>
              <a:defRPr/>
            </a:pPr>
            <a:endParaRPr lang="en-US" sz="1600" dirty="0">
              <a:solidFill>
                <a:prstClr val="black"/>
              </a:solidFill>
              <a:latin typeface="+mj-lt"/>
            </a:endParaRPr>
          </a:p>
          <a:p>
            <a:pPr>
              <a:spcAft>
                <a:spcPts val="601"/>
              </a:spcAft>
              <a:defRPr/>
            </a:pPr>
            <a:r>
              <a:rPr lang="en-US" sz="1600" dirty="0">
                <a:solidFill>
                  <a:prstClr val="black"/>
                </a:solidFill>
                <a:latin typeface="+mj-lt"/>
              </a:rPr>
              <a:t>Select </a:t>
            </a:r>
            <a:r>
              <a:rPr lang="en-US" sz="1600" b="1" dirty="0">
                <a:solidFill>
                  <a:prstClr val="black"/>
                </a:solidFill>
                <a:latin typeface="+mj-lt"/>
              </a:rPr>
              <a:t>Save</a:t>
            </a:r>
            <a:r>
              <a:rPr lang="en-US" sz="1600" dirty="0">
                <a:solidFill>
                  <a:prstClr val="black"/>
                </a:solidFill>
                <a:latin typeface="+mj-lt"/>
              </a:rPr>
              <a:t> and then </a:t>
            </a:r>
            <a:r>
              <a:rPr lang="en-US" sz="1600" b="1" dirty="0">
                <a:solidFill>
                  <a:prstClr val="black"/>
                </a:solidFill>
                <a:latin typeface="+mj-lt"/>
              </a:rPr>
              <a:t>Submit</a:t>
            </a:r>
            <a:endParaRPr lang="en-US" sz="1600" dirty="0">
              <a:solidFill>
                <a:prstClr val="black"/>
              </a:solidFill>
              <a:latin typeface="+mj-lt"/>
            </a:endParaRPr>
          </a:p>
          <a:p>
            <a:pPr marL="168272" defTabSz="914384">
              <a:spcAft>
                <a:spcPts val="601"/>
              </a:spcAft>
              <a:defRPr/>
            </a:pPr>
            <a:endParaRPr lang="en-US" sz="1600" dirty="0">
              <a:solidFill>
                <a:srgbClr val="FF0000"/>
              </a:solidFill>
              <a:latin typeface="+mj-lt"/>
            </a:endParaRPr>
          </a:p>
        </p:txBody>
      </p:sp>
      <p:cxnSp>
        <p:nvCxnSpPr>
          <p:cNvPr id="39" name="Straight Arrow Connector 38"/>
          <p:cNvCxnSpPr>
            <a:stCxn id="41" idx="1"/>
            <a:endCxn id="42" idx="6"/>
          </p:cNvCxnSpPr>
          <p:nvPr/>
        </p:nvCxnSpPr>
        <p:spPr>
          <a:xfrm flipH="1">
            <a:off x="8017944" y="4531126"/>
            <a:ext cx="1083844" cy="160376"/>
          </a:xfrm>
          <a:prstGeom prst="straightConnector1">
            <a:avLst/>
          </a:prstGeom>
          <a:ln w="28575">
            <a:solidFill>
              <a:srgbClr val="C0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Oval 41"/>
          <p:cNvSpPr/>
          <p:nvPr/>
        </p:nvSpPr>
        <p:spPr>
          <a:xfrm flipV="1">
            <a:off x="6991443" y="4523900"/>
            <a:ext cx="1026501" cy="3352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3" name="Oval 42"/>
          <p:cNvSpPr/>
          <p:nvPr/>
        </p:nvSpPr>
        <p:spPr>
          <a:xfrm>
            <a:off x="3325081" y="3366859"/>
            <a:ext cx="394565" cy="2479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9" name="TextBox 48"/>
          <p:cNvSpPr txBox="1"/>
          <p:nvPr/>
        </p:nvSpPr>
        <p:spPr>
          <a:xfrm>
            <a:off x="1943754" y="5357347"/>
            <a:ext cx="8618177" cy="923330"/>
          </a:xfrm>
          <a:prstGeom prst="rect">
            <a:avLst/>
          </a:prstGeom>
          <a:noFill/>
        </p:spPr>
        <p:txBody>
          <a:bodyPr wrap="square" rtlCol="0">
            <a:spAutoFit/>
          </a:bodyPr>
          <a:lstStyle/>
          <a:p>
            <a:r>
              <a:rPr lang="en-US" dirty="0">
                <a:solidFill>
                  <a:srgbClr val="FF0000"/>
                </a:solidFill>
              </a:rPr>
              <a:t>Note: If </a:t>
            </a:r>
            <a:r>
              <a:rPr lang="en-US" b="1" dirty="0">
                <a:solidFill>
                  <a:srgbClr val="FF0000"/>
                </a:solidFill>
              </a:rPr>
              <a:t>Approved</a:t>
            </a:r>
            <a:r>
              <a:rPr lang="en-US" dirty="0">
                <a:solidFill>
                  <a:srgbClr val="FF0000"/>
                </a:solidFill>
              </a:rPr>
              <a:t>, the form yields a Tracking/Approval Number and an </a:t>
            </a:r>
            <a:r>
              <a:rPr lang="en-US" b="1" dirty="0">
                <a:solidFill>
                  <a:srgbClr val="FF0000"/>
                </a:solidFill>
              </a:rPr>
              <a:t>email notification </a:t>
            </a:r>
            <a:r>
              <a:rPr lang="en-US" dirty="0">
                <a:solidFill>
                  <a:srgbClr val="FF0000"/>
                </a:solidFill>
              </a:rPr>
              <a:t>will be sent to the RA, KO and In-Country COR.  If </a:t>
            </a:r>
            <a:r>
              <a:rPr lang="en-US" b="1" dirty="0">
                <a:solidFill>
                  <a:srgbClr val="FF0000"/>
                </a:solidFill>
              </a:rPr>
              <a:t>Disapproved,</a:t>
            </a:r>
            <a:r>
              <a:rPr lang="en-US" dirty="0">
                <a:solidFill>
                  <a:srgbClr val="FF0000"/>
                </a:solidFill>
              </a:rPr>
              <a:t> the form is returned to the </a:t>
            </a:r>
            <a:r>
              <a:rPr lang="en-US" b="1" dirty="0">
                <a:solidFill>
                  <a:srgbClr val="FF0000"/>
                </a:solidFill>
              </a:rPr>
              <a:t>RA</a:t>
            </a:r>
            <a:r>
              <a:rPr lang="en-US" dirty="0">
                <a:solidFill>
                  <a:srgbClr val="FF0000"/>
                </a:solidFill>
              </a:rPr>
              <a:t> for correction and re-submission. </a:t>
            </a:r>
            <a:r>
              <a:rPr lang="en-US" b="1" dirty="0">
                <a:solidFill>
                  <a:srgbClr val="FF0000"/>
                </a:solidFill>
              </a:rPr>
              <a:t>Please allow 15 days for approval.</a:t>
            </a:r>
            <a:endParaRPr lang="en-US" b="1" dirty="0"/>
          </a:p>
        </p:txBody>
      </p:sp>
    </p:spTree>
    <p:extLst>
      <p:ext uri="{BB962C8B-B14F-4D97-AF65-F5344CB8AC3E}">
        <p14:creationId xmlns:p14="http://schemas.microsoft.com/office/powerpoint/2010/main" val="2280710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2584" y="984440"/>
            <a:ext cx="3985548" cy="5117038"/>
          </a:xfrm>
          <a:prstGeom prst="rect">
            <a:avLst/>
          </a:prstGeom>
          <a:effectLst>
            <a:outerShdw blurRad="50800" dist="38100" dir="5400000" algn="t" rotWithShape="0">
              <a:prstClr val="black">
                <a:alpha val="40000"/>
              </a:prstClr>
            </a:outerShdw>
          </a:effectLst>
        </p:spPr>
      </p:pic>
      <p:sp>
        <p:nvSpPr>
          <p:cNvPr id="3" name="Slide Number Placeholder 2"/>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37</a:t>
            </a:fld>
            <a:endParaRPr lang="en-US" sz="1200" dirty="0">
              <a:solidFill>
                <a:prstClr val="white"/>
              </a:solidFill>
              <a:latin typeface="Arial"/>
            </a:endParaRPr>
          </a:p>
        </p:txBody>
      </p:sp>
      <p:sp>
        <p:nvSpPr>
          <p:cNvPr id="2" name="Title 1"/>
          <p:cNvSpPr>
            <a:spLocks noGrp="1"/>
          </p:cNvSpPr>
          <p:nvPr>
            <p:ph type="title"/>
          </p:nvPr>
        </p:nvSpPr>
        <p:spPr/>
        <p:txBody>
          <a:bodyPr/>
          <a:lstStyle/>
          <a:p>
            <a:r>
              <a:rPr lang="en-US" dirty="0"/>
              <a:t>Final GFLSV Form</a:t>
            </a:r>
          </a:p>
        </p:txBody>
      </p:sp>
      <p:cxnSp>
        <p:nvCxnSpPr>
          <p:cNvPr id="11" name="Straight Arrow Connector 10"/>
          <p:cNvCxnSpPr>
            <a:stCxn id="10" idx="3"/>
          </p:cNvCxnSpPr>
          <p:nvPr/>
        </p:nvCxnSpPr>
        <p:spPr>
          <a:xfrm flipH="1" flipV="1">
            <a:off x="3885684" y="2396976"/>
            <a:ext cx="2402924" cy="541656"/>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374" y="1145199"/>
            <a:ext cx="6280234" cy="358686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2400" b="1" dirty="0">
                <a:solidFill>
                  <a:prstClr val="black"/>
                </a:solidFill>
                <a:latin typeface="+mj-lt"/>
              </a:rPr>
              <a:t>Saving your Final GFLSV form as a PDF:</a:t>
            </a:r>
          </a:p>
          <a:p>
            <a:pPr defTabSz="931758">
              <a:defRPr/>
            </a:pPr>
            <a:r>
              <a:rPr lang="en-US" sz="1801" dirty="0">
                <a:solidFill>
                  <a:prstClr val="black"/>
                </a:solidFill>
                <a:latin typeface="+mj-lt"/>
              </a:rPr>
              <a:t>A </a:t>
            </a:r>
            <a:r>
              <a:rPr lang="en-US" sz="1801" dirty="0">
                <a:solidFill>
                  <a:schemeClr val="tx1"/>
                </a:solidFill>
                <a:latin typeface="+mj-lt"/>
              </a:rPr>
              <a:t>s</a:t>
            </a:r>
            <a:r>
              <a:rPr lang="en-US" dirty="0">
                <a:solidFill>
                  <a:schemeClr val="tx1"/>
                </a:solidFill>
                <a:latin typeface="+mj-lt"/>
              </a:rPr>
              <a:t>ystem-generated Tracking Number is assigned to each GFLSV after final approval. </a:t>
            </a:r>
          </a:p>
          <a:p>
            <a:pPr defTabSz="931758">
              <a:defRPr/>
            </a:pPr>
            <a:endParaRPr lang="en-US" b="1" dirty="0">
              <a:solidFill>
                <a:schemeClr val="tx1"/>
              </a:solidFill>
              <a:latin typeface="+mj-lt"/>
            </a:endParaRPr>
          </a:p>
          <a:p>
            <a:pPr defTabSz="931758">
              <a:defRPr/>
            </a:pPr>
            <a:r>
              <a:rPr lang="en-US" b="1" u="sng" dirty="0">
                <a:solidFill>
                  <a:srgbClr val="FF0000"/>
                </a:solidFill>
                <a:latin typeface="+mj-lt"/>
              </a:rPr>
              <a:t>REMINDER</a:t>
            </a:r>
          </a:p>
          <a:p>
            <a:pPr defTabSz="931758">
              <a:defRPr/>
            </a:pPr>
            <a:r>
              <a:rPr lang="en-US" b="1" dirty="0">
                <a:solidFill>
                  <a:srgbClr val="FF0000"/>
                </a:solidFill>
                <a:latin typeface="+mj-lt"/>
              </a:rPr>
              <a:t>A PDF copy of the Final GFLSV is required as supporting documentation for submitting a Theater Business Clearance (TBC).  Please ensure your Contracting Officer has a copy of the </a:t>
            </a:r>
            <a:r>
              <a:rPr lang="en-US" b="1" i="1" dirty="0">
                <a:solidFill>
                  <a:srgbClr val="FF0000"/>
                </a:solidFill>
                <a:latin typeface="+mj-lt"/>
              </a:rPr>
              <a:t>FINAL</a:t>
            </a:r>
            <a:r>
              <a:rPr lang="en-US" b="1" dirty="0">
                <a:solidFill>
                  <a:srgbClr val="FF0000"/>
                </a:solidFill>
                <a:latin typeface="+mj-lt"/>
              </a:rPr>
              <a:t> approved GFLSV.</a:t>
            </a:r>
            <a:endParaRPr lang="en-US" sz="1801" b="1" dirty="0">
              <a:solidFill>
                <a:srgbClr val="FF0000"/>
              </a:solidFill>
              <a:latin typeface="+mj-lt"/>
            </a:endParaRPr>
          </a:p>
          <a:p>
            <a:pPr defTabSz="931758">
              <a:defRPr/>
            </a:pPr>
            <a:endParaRPr lang="en-US" sz="1801" dirty="0">
              <a:solidFill>
                <a:prstClr val="black"/>
              </a:solidFill>
              <a:latin typeface="+mj-lt"/>
            </a:endParaRPr>
          </a:p>
          <a:p>
            <a:pPr defTabSz="931758">
              <a:spcAft>
                <a:spcPts val="1200"/>
              </a:spcAft>
              <a:defRPr/>
            </a:pPr>
            <a:r>
              <a:rPr lang="en-US" sz="1801" dirty="0">
                <a:solidFill>
                  <a:prstClr val="black"/>
                </a:solidFill>
                <a:latin typeface="+mj-lt"/>
              </a:rPr>
              <a:t>From the dashboard, select the </a:t>
            </a:r>
            <a:r>
              <a:rPr lang="en-US" sz="1801" b="1" dirty="0">
                <a:solidFill>
                  <a:prstClr val="black"/>
                </a:solidFill>
                <a:latin typeface="+mj-lt"/>
              </a:rPr>
              <a:t>Tracking Number </a:t>
            </a:r>
            <a:r>
              <a:rPr lang="en-US" sz="1801" dirty="0">
                <a:solidFill>
                  <a:prstClr val="black"/>
                </a:solidFill>
                <a:latin typeface="+mj-lt"/>
              </a:rPr>
              <a:t>to generate a PDF. </a:t>
            </a:r>
          </a:p>
        </p:txBody>
      </p:sp>
      <p:pic>
        <p:nvPicPr>
          <p:cNvPr id="22" name="Picture 21"/>
          <p:cNvPicPr>
            <a:picLocks noChangeAspect="1"/>
          </p:cNvPicPr>
          <p:nvPr/>
        </p:nvPicPr>
        <p:blipFill>
          <a:blip r:embed="rId4"/>
          <a:stretch>
            <a:fillRect/>
          </a:stretch>
        </p:blipFill>
        <p:spPr>
          <a:xfrm>
            <a:off x="6317509" y="1245185"/>
            <a:ext cx="3956647" cy="5047926"/>
          </a:xfrm>
          <a:prstGeom prst="rect">
            <a:avLst/>
          </a:prstGeom>
        </p:spPr>
      </p:pic>
      <p:grpSp>
        <p:nvGrpSpPr>
          <p:cNvPr id="34" name="Group 33"/>
          <p:cNvGrpSpPr/>
          <p:nvPr/>
        </p:nvGrpSpPr>
        <p:grpSpPr>
          <a:xfrm>
            <a:off x="385479" y="4867949"/>
            <a:ext cx="4344258" cy="1487190"/>
            <a:chOff x="552752" y="4498182"/>
            <a:chExt cx="4344258" cy="1487190"/>
          </a:xfrm>
        </p:grpSpPr>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2752" y="4501239"/>
              <a:ext cx="4344258" cy="1484133"/>
            </a:xfrm>
            <a:prstGeom prst="rect">
              <a:avLst/>
            </a:prstGeom>
            <a:ln w="28575">
              <a:solidFill>
                <a:schemeClr val="tx1"/>
              </a:solidFill>
            </a:ln>
          </p:spPr>
        </p:pic>
        <p:sp>
          <p:nvSpPr>
            <p:cNvPr id="29" name="Rectangle 28"/>
            <p:cNvSpPr/>
            <p:nvPr/>
          </p:nvSpPr>
          <p:spPr>
            <a:xfrm>
              <a:off x="1910739" y="5634603"/>
              <a:ext cx="1805651" cy="350769"/>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910740" y="4498182"/>
              <a:ext cx="1805651" cy="784029"/>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1910738" y="5285437"/>
              <a:ext cx="1805651" cy="326016"/>
            </a:xfrm>
            <a:prstGeom prst="round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grpSp>
      <p:sp>
        <p:nvSpPr>
          <p:cNvPr id="33" name="Right Arrow 32"/>
          <p:cNvSpPr/>
          <p:nvPr/>
        </p:nvSpPr>
        <p:spPr>
          <a:xfrm rot="5400000">
            <a:off x="1576659" y="5085641"/>
            <a:ext cx="1019076" cy="31192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778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9322" y="1168554"/>
            <a:ext cx="9571550" cy="4572396"/>
          </a:xfrm>
          <a:prstGeom prst="rect">
            <a:avLst/>
          </a:prstGeom>
        </p:spPr>
      </p:pic>
      <p:sp>
        <p:nvSpPr>
          <p:cNvPr id="3" name="Slide Number Placeholder 2"/>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38</a:t>
            </a:fld>
            <a:endParaRPr lang="en-US" sz="1200" dirty="0">
              <a:solidFill>
                <a:prstClr val="white"/>
              </a:solidFill>
              <a:latin typeface="Arial"/>
            </a:endParaRPr>
          </a:p>
        </p:txBody>
      </p:sp>
      <p:sp>
        <p:nvSpPr>
          <p:cNvPr id="2" name="Title 1"/>
          <p:cNvSpPr>
            <a:spLocks noGrp="1"/>
          </p:cNvSpPr>
          <p:nvPr>
            <p:ph type="title"/>
          </p:nvPr>
        </p:nvSpPr>
        <p:spPr/>
        <p:txBody>
          <a:bodyPr/>
          <a:lstStyle/>
          <a:p>
            <a:r>
              <a:rPr lang="en-US" sz="3200" dirty="0"/>
              <a:t>Modifying a Final Pre-Sol to Reflect an Award</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2593" y="5340001"/>
            <a:ext cx="788276" cy="493241"/>
          </a:xfrm>
          <a:prstGeom prst="rect">
            <a:avLst/>
          </a:prstGeom>
        </p:spPr>
      </p:pic>
      <p:cxnSp>
        <p:nvCxnSpPr>
          <p:cNvPr id="17" name="Straight Arrow Connector 16"/>
          <p:cNvCxnSpPr>
            <a:stCxn id="18" idx="2"/>
          </p:cNvCxnSpPr>
          <p:nvPr/>
        </p:nvCxnSpPr>
        <p:spPr>
          <a:xfrm>
            <a:off x="1289609" y="4335833"/>
            <a:ext cx="2018967" cy="1099469"/>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40818" y="1734208"/>
            <a:ext cx="2297582" cy="260162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1758">
              <a:defRPr/>
            </a:pPr>
            <a:r>
              <a:rPr lang="en-US" sz="1801" dirty="0">
                <a:solidFill>
                  <a:prstClr val="black"/>
                </a:solidFill>
                <a:latin typeface="+mj-lt"/>
              </a:rPr>
              <a:t>GFLSV allows the RA to modify a Final Pre-Solicitation to reflect an Award.</a:t>
            </a:r>
          </a:p>
          <a:p>
            <a:pPr defTabSz="931758">
              <a:defRPr/>
            </a:pPr>
            <a:endParaRPr lang="en-US" sz="1801" dirty="0">
              <a:solidFill>
                <a:prstClr val="black"/>
              </a:solidFill>
              <a:latin typeface="+mj-lt"/>
            </a:endParaRPr>
          </a:p>
          <a:p>
            <a:pPr defTabSz="931758">
              <a:defRPr/>
            </a:pPr>
            <a:r>
              <a:rPr lang="en-US" sz="1801" dirty="0">
                <a:solidFill>
                  <a:prstClr val="black"/>
                </a:solidFill>
                <a:latin typeface="+mj-lt"/>
              </a:rPr>
              <a:t>Select the </a:t>
            </a:r>
            <a:r>
              <a:rPr lang="en-US" sz="1801" b="1" dirty="0">
                <a:solidFill>
                  <a:prstClr val="black"/>
                </a:solidFill>
                <a:latin typeface="+mj-lt"/>
              </a:rPr>
              <a:t>Pencil Icon</a:t>
            </a:r>
            <a:r>
              <a:rPr lang="en-US" sz="1801" dirty="0">
                <a:solidFill>
                  <a:prstClr val="black"/>
                </a:solidFill>
                <a:latin typeface="+mj-lt"/>
              </a:rPr>
              <a:t>.</a:t>
            </a:r>
            <a:endParaRPr lang="en-US" sz="1801" b="1" dirty="0">
              <a:solidFill>
                <a:prstClr val="black"/>
              </a:solidFill>
              <a:latin typeface="+mj-lt"/>
            </a:endParaRPr>
          </a:p>
        </p:txBody>
      </p:sp>
    </p:spTree>
    <p:extLst>
      <p:ext uri="{BB962C8B-B14F-4D97-AF65-F5344CB8AC3E}">
        <p14:creationId xmlns:p14="http://schemas.microsoft.com/office/powerpoint/2010/main" val="3541384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355" y="163642"/>
            <a:ext cx="9558689" cy="505424"/>
          </a:xfrm>
        </p:spPr>
        <p:txBody>
          <a:bodyPr/>
          <a:lstStyle/>
          <a:p>
            <a:r>
              <a:rPr lang="en-US" sz="3200" dirty="0"/>
              <a:t>RA Modifies Final Pre-Sol to Reflect Pre-Award</a:t>
            </a:r>
          </a:p>
        </p:txBody>
      </p:sp>
      <p:pic>
        <p:nvPicPr>
          <p:cNvPr id="8" name="Content Placeholder 7"/>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1567" y="3972505"/>
            <a:ext cx="408467" cy="397144"/>
          </a:xfrm>
          <a:prstGeom prst="rect">
            <a:avLst/>
          </a:prstGeom>
        </p:spPr>
      </p:pic>
      <p:pic>
        <p:nvPicPr>
          <p:cNvPr id="14" name="Content Placeholder 7"/>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l="1547" t="5989" r="1236" b="3139"/>
          <a:stretch/>
        </p:blipFill>
        <p:spPr>
          <a:xfrm>
            <a:off x="1981201" y="1458791"/>
            <a:ext cx="8267700" cy="2857500"/>
          </a:xfrm>
          <a:prstGeom prst="rect">
            <a:avLst/>
          </a:prstGeom>
          <a:ln w="57150">
            <a:solidFill>
              <a:schemeClr val="tx2">
                <a:lumMod val="50000"/>
              </a:schemeClr>
            </a:solidFill>
          </a:ln>
        </p:spPr>
      </p:pic>
      <p:pic>
        <p:nvPicPr>
          <p:cNvPr id="15" name="Picture 14"/>
          <p:cNvPicPr>
            <a:picLocks noChangeAspect="1"/>
          </p:cNvPicPr>
          <p:nvPr/>
        </p:nvPicPr>
        <p:blipFill>
          <a:blip r:embed="rId5"/>
          <a:stretch>
            <a:fillRect/>
          </a:stretch>
        </p:blipFill>
        <p:spPr>
          <a:xfrm>
            <a:off x="3793080" y="2970811"/>
            <a:ext cx="3213776" cy="536494"/>
          </a:xfrm>
          <a:prstGeom prst="rect">
            <a:avLst/>
          </a:prstGeom>
        </p:spPr>
      </p:pic>
      <p:sp>
        <p:nvSpPr>
          <p:cNvPr id="16" name="Rounded Rectangle 15"/>
          <p:cNvSpPr/>
          <p:nvPr/>
        </p:nvSpPr>
        <p:spPr>
          <a:xfrm>
            <a:off x="3793080" y="4029951"/>
            <a:ext cx="7460135" cy="862613"/>
          </a:xfrm>
          <a:prstGeom prst="roundRect">
            <a:avLst/>
          </a:prstGeom>
          <a:solidFill>
            <a:schemeClr val="bg1"/>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defTabSz="914384">
              <a:buFont typeface="+mj-lt"/>
              <a:buAutoNum type="arabicPeriod"/>
              <a:defRPr/>
            </a:pPr>
            <a:r>
              <a:rPr lang="en-US" sz="1801" dirty="0">
                <a:solidFill>
                  <a:prstClr val="black"/>
                </a:solidFill>
                <a:latin typeface="+mj-lt"/>
              </a:rPr>
              <a:t>Adjust this entry to reflect the actual Contract Number</a:t>
            </a:r>
          </a:p>
          <a:p>
            <a:pPr marL="342894" indent="-342894" defTabSz="914384">
              <a:buFont typeface="+mj-lt"/>
              <a:buAutoNum type="arabicPeriod"/>
              <a:defRPr/>
            </a:pPr>
            <a:r>
              <a:rPr lang="en-US" sz="1801" dirty="0">
                <a:solidFill>
                  <a:prstClr val="black"/>
                </a:solidFill>
                <a:latin typeface="+mj-lt"/>
              </a:rPr>
              <a:t>Select “</a:t>
            </a:r>
            <a:r>
              <a:rPr lang="en-US" sz="1801" b="1" dirty="0">
                <a:solidFill>
                  <a:prstClr val="black"/>
                </a:solidFill>
                <a:latin typeface="+mj-lt"/>
              </a:rPr>
              <a:t>Modify</a:t>
            </a:r>
            <a:r>
              <a:rPr lang="en-US" sz="1801" dirty="0">
                <a:solidFill>
                  <a:prstClr val="black"/>
                </a:solidFill>
                <a:latin typeface="+mj-lt"/>
              </a:rPr>
              <a:t>”</a:t>
            </a:r>
          </a:p>
        </p:txBody>
      </p:sp>
      <p:cxnSp>
        <p:nvCxnSpPr>
          <p:cNvPr id="17" name="Straight Arrow Connector 16"/>
          <p:cNvCxnSpPr/>
          <p:nvPr/>
        </p:nvCxnSpPr>
        <p:spPr>
          <a:xfrm flipV="1">
            <a:off x="4032737" y="3412575"/>
            <a:ext cx="1528828" cy="903718"/>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39</a:t>
            </a:fld>
            <a:endParaRPr lang="en-US" sz="1200" dirty="0">
              <a:solidFill>
                <a:prstClr val="white"/>
              </a:solidFill>
              <a:latin typeface="Arial"/>
            </a:endParaRPr>
          </a:p>
        </p:txBody>
      </p:sp>
      <p:sp>
        <p:nvSpPr>
          <p:cNvPr id="12" name="Rounded Rectangle 11"/>
          <p:cNvSpPr/>
          <p:nvPr/>
        </p:nvSpPr>
        <p:spPr>
          <a:xfrm>
            <a:off x="156047" y="1519937"/>
            <a:ext cx="2076789" cy="2601625"/>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1" dirty="0">
                <a:solidFill>
                  <a:schemeClr val="tx1"/>
                </a:solidFill>
              </a:rPr>
              <a:t>The only modification allowed for this type of request is to change the </a:t>
            </a:r>
            <a:r>
              <a:rPr lang="en-US" sz="1801" b="1" dirty="0">
                <a:solidFill>
                  <a:schemeClr val="tx1"/>
                </a:solidFill>
              </a:rPr>
              <a:t>Contract Number</a:t>
            </a:r>
          </a:p>
        </p:txBody>
      </p:sp>
      <p:pic>
        <p:nvPicPr>
          <p:cNvPr id="28" name="Picture 27"/>
          <p:cNvPicPr>
            <a:picLocks noChangeAspect="1"/>
          </p:cNvPicPr>
          <p:nvPr/>
        </p:nvPicPr>
        <p:blipFill>
          <a:blip r:embed="rId6"/>
          <a:stretch>
            <a:fillRect/>
          </a:stretch>
        </p:blipFill>
        <p:spPr>
          <a:xfrm>
            <a:off x="163074" y="5833762"/>
            <a:ext cx="11613922" cy="530096"/>
          </a:xfrm>
          <a:prstGeom prst="rect">
            <a:avLst/>
          </a:prstGeom>
        </p:spPr>
      </p:pic>
      <p:sp>
        <p:nvSpPr>
          <p:cNvPr id="31" name="Rounded Rectangle 30"/>
          <p:cNvSpPr/>
          <p:nvPr/>
        </p:nvSpPr>
        <p:spPr>
          <a:xfrm>
            <a:off x="176634" y="5293583"/>
            <a:ext cx="5384932" cy="558808"/>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1" dirty="0">
                <a:solidFill>
                  <a:schemeClr val="tx1"/>
                </a:solidFill>
              </a:rPr>
              <a:t>Example of how a modified package would display</a:t>
            </a:r>
          </a:p>
        </p:txBody>
      </p:sp>
      <p:sp>
        <p:nvSpPr>
          <p:cNvPr id="32" name="Rectangle 31"/>
          <p:cNvSpPr/>
          <p:nvPr/>
        </p:nvSpPr>
        <p:spPr>
          <a:xfrm>
            <a:off x="156048" y="5293584"/>
            <a:ext cx="11836660" cy="1138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07398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27633" y="1877439"/>
            <a:ext cx="7910948" cy="3632148"/>
          </a:xfrm>
          <a:prstGeom prst="rect">
            <a:avLst/>
          </a:prstGeom>
          <a:noFill/>
        </p:spPr>
        <p:txBody>
          <a:bodyPr wrap="none" rtlCol="0">
            <a:spAutoFit/>
          </a:bodyPr>
          <a:lstStyle/>
          <a:p>
            <a:pPr algn="ctr"/>
            <a:r>
              <a:rPr lang="en-US" sz="4800" dirty="0"/>
              <a:t>Government Furnished </a:t>
            </a:r>
            <a:br>
              <a:rPr lang="en-US" sz="4800" dirty="0"/>
            </a:br>
            <a:r>
              <a:rPr lang="en-US" sz="4800" dirty="0"/>
              <a:t>Life Support Validation (GFLSV)</a:t>
            </a:r>
            <a:br>
              <a:rPr lang="en-US" sz="4800" dirty="0"/>
            </a:br>
            <a:br>
              <a:rPr lang="en-US" sz="4800" dirty="0"/>
            </a:br>
            <a:br>
              <a:rPr lang="en-US" sz="1801" dirty="0"/>
            </a:br>
            <a:br>
              <a:rPr lang="en-US" sz="1801" dirty="0"/>
            </a:br>
            <a:br>
              <a:rPr lang="en-US" sz="1801" dirty="0"/>
            </a:br>
            <a:r>
              <a:rPr lang="en-US" sz="3200" dirty="0"/>
              <a:t>User Registration</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 t="-155" r="-20340" b="-1"/>
          <a:stretch/>
        </p:blipFill>
        <p:spPr>
          <a:xfrm>
            <a:off x="4672977" y="3831819"/>
            <a:ext cx="3020265" cy="859834"/>
          </a:xfrm>
          <a:prstGeom prst="rect">
            <a:avLst/>
          </a:prstGeom>
        </p:spPr>
      </p:pic>
      <p:sp>
        <p:nvSpPr>
          <p:cNvPr id="9" name="Title 2"/>
          <p:cNvSpPr>
            <a:spLocks noGrp="1"/>
          </p:cNvSpPr>
          <p:nvPr>
            <p:ph type="title"/>
          </p:nvPr>
        </p:nvSpPr>
        <p:spPr>
          <a:xfrm>
            <a:off x="1208236" y="68216"/>
            <a:ext cx="9741987" cy="577834"/>
          </a:xfrm>
        </p:spPr>
        <p:txBody>
          <a:bodyPr/>
          <a:lstStyle/>
          <a:p>
            <a:r>
              <a:rPr lang="en-US" sz="3001" dirty="0"/>
              <a:t>Government Furnished Life Support Validation </a:t>
            </a:r>
            <a:r>
              <a:rPr lang="en-US" sz="2800" dirty="0"/>
              <a:t>(GFLSV)</a:t>
            </a:r>
          </a:p>
        </p:txBody>
      </p:sp>
    </p:spTree>
    <p:extLst>
      <p:ext uri="{BB962C8B-B14F-4D97-AF65-F5344CB8AC3E}">
        <p14:creationId xmlns:p14="http://schemas.microsoft.com/office/powerpoint/2010/main" val="2510428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88201" y="1378948"/>
            <a:ext cx="9400847" cy="4584589"/>
          </a:xfrm>
          <a:prstGeom prst="rect">
            <a:avLst/>
          </a:prstGeom>
        </p:spPr>
      </p:pic>
      <p:sp>
        <p:nvSpPr>
          <p:cNvPr id="2" name="Slide Number Placeholder 1"/>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panose="020B0604020202020204" pitchFamily="34" charset="0"/>
                <a:cs typeface="Arial" panose="020B0604020202020204" pitchFamily="34" charset="0"/>
              </a:rPr>
              <a:pPr defTabSz="914384">
                <a:defRPr/>
              </a:pPr>
              <a:t>40</a:t>
            </a:fld>
            <a:endParaRPr lang="en-US" sz="1200" dirty="0">
              <a:solidFill>
                <a:prstClr val="white"/>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Increase or Decrease in Personnel</a:t>
            </a:r>
          </a:p>
        </p:txBody>
      </p:sp>
      <p:sp>
        <p:nvSpPr>
          <p:cNvPr id="7" name="Rounded Rectangle 6"/>
          <p:cNvSpPr/>
          <p:nvPr/>
        </p:nvSpPr>
        <p:spPr>
          <a:xfrm>
            <a:off x="84083" y="1875571"/>
            <a:ext cx="2417380" cy="2583970"/>
          </a:xfrm>
          <a:prstGeom prst="roundRect">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r>
              <a:rPr lang="en-US" sz="1801" dirty="0">
                <a:solidFill>
                  <a:prstClr val="black"/>
                </a:solidFill>
                <a:latin typeface="Calibri"/>
              </a:rPr>
              <a:t>Increase/Decrease in Personnel and a change in Life Support can be performed by selecting “</a:t>
            </a:r>
            <a:r>
              <a:rPr lang="en-US" sz="1801" b="1" dirty="0">
                <a:solidFill>
                  <a:prstClr val="black"/>
                </a:solidFill>
                <a:latin typeface="Calibri"/>
              </a:rPr>
              <a:t>Change</a:t>
            </a:r>
            <a:r>
              <a:rPr lang="en-US" sz="1801" dirty="0">
                <a:solidFill>
                  <a:prstClr val="black"/>
                </a:solidFill>
                <a:latin typeface="Calibri"/>
              </a:rPr>
              <a:t>” on packages that are already approved.</a:t>
            </a:r>
          </a:p>
        </p:txBody>
      </p:sp>
      <p:cxnSp>
        <p:nvCxnSpPr>
          <p:cNvPr id="9" name="Straight Arrow Connector 8"/>
          <p:cNvCxnSpPr>
            <a:stCxn id="7" idx="3"/>
            <a:endCxn id="10" idx="0"/>
          </p:cNvCxnSpPr>
          <p:nvPr/>
        </p:nvCxnSpPr>
        <p:spPr>
          <a:xfrm>
            <a:off x="2501463" y="3167556"/>
            <a:ext cx="1208371" cy="2225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4546" y="5393227"/>
            <a:ext cx="790576" cy="333829"/>
          </a:xfrm>
          <a:prstGeom prst="rect">
            <a:avLst/>
          </a:prstGeom>
        </p:spPr>
      </p:pic>
    </p:spTree>
    <p:extLst>
      <p:ext uri="{BB962C8B-B14F-4D97-AF65-F5344CB8AC3E}">
        <p14:creationId xmlns:p14="http://schemas.microsoft.com/office/powerpoint/2010/main" val="2471591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4729" y="1847760"/>
            <a:ext cx="4408301" cy="4100105"/>
          </a:xfrm>
          <a:prstGeom prst="rect">
            <a:avLst/>
          </a:prstGeom>
          <a:ln w="19050">
            <a:solidFill>
              <a:schemeClr val="tx2"/>
            </a:solidFill>
          </a:ln>
        </p:spPr>
      </p:pic>
      <p:sp>
        <p:nvSpPr>
          <p:cNvPr id="6" name="Title 5"/>
          <p:cNvSpPr>
            <a:spLocks noGrp="1"/>
          </p:cNvSpPr>
          <p:nvPr>
            <p:ph type="title"/>
          </p:nvPr>
        </p:nvSpPr>
        <p:spPr>
          <a:xfrm>
            <a:off x="1230815" y="166656"/>
            <a:ext cx="9741987" cy="694452"/>
          </a:xfrm>
          <a:ln w="19050">
            <a:solidFill>
              <a:schemeClr val="tx2"/>
            </a:solidFill>
          </a:ln>
        </p:spPr>
        <p:txBody>
          <a:bodyPr/>
          <a:lstStyle/>
          <a:p>
            <a:r>
              <a:rPr lang="en-US" dirty="0"/>
              <a:t>Need Help?</a:t>
            </a:r>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0350" y="1371132"/>
            <a:ext cx="2179961" cy="428540"/>
          </a:xfrm>
          <a:prstGeom prst="rect">
            <a:avLst/>
          </a:prstGeom>
          <a:ln w="19050">
            <a:solidFill>
              <a:schemeClr val="tx2"/>
            </a:solidFill>
          </a:ln>
        </p:spPr>
      </p:pic>
      <p:sp>
        <p:nvSpPr>
          <p:cNvPr id="19" name="Rectangle 18"/>
          <p:cNvSpPr/>
          <p:nvPr/>
        </p:nvSpPr>
        <p:spPr>
          <a:xfrm>
            <a:off x="7484088" y="1704114"/>
            <a:ext cx="3488715" cy="3817840"/>
          </a:xfrm>
          <a:prstGeom prst="rect">
            <a:avLst/>
          </a:prstGeom>
          <a:solidFill>
            <a:schemeClr val="bg1"/>
          </a:solidFill>
          <a:ln w="28575">
            <a:solidFill>
              <a:srgbClr val="FF0000"/>
            </a:solidFill>
          </a:ln>
          <a:effectLst>
            <a:outerShdw blurRad="50800" dist="38100" dir="8100000" algn="tr" rotWithShape="0">
              <a:prstClr val="black">
                <a:alpha val="40000"/>
              </a:prstClr>
            </a:outerShdw>
          </a:effectLst>
        </p:spPr>
        <p:txBody>
          <a:bodyPr wrap="square">
            <a:spAutoFit/>
          </a:bodyPr>
          <a:lstStyle/>
          <a:p>
            <a:pPr defTabSz="914384">
              <a:defRPr/>
            </a:pPr>
            <a:r>
              <a:rPr lang="en-US" sz="2201" dirty="0">
                <a:solidFill>
                  <a:prstClr val="black"/>
                </a:solidFill>
                <a:latin typeface="+mj-lt"/>
                <a:cs typeface="Arial" panose="020B0604020202020204" pitchFamily="34" charset="0"/>
              </a:rPr>
              <a:t>To contact the JCXS/GFLSV CONUS Help Desk:</a:t>
            </a:r>
          </a:p>
          <a:p>
            <a:pPr defTabSz="914384">
              <a:defRPr/>
            </a:pPr>
            <a:endParaRPr lang="en-US" sz="2201" dirty="0">
              <a:solidFill>
                <a:prstClr val="black"/>
              </a:solidFill>
              <a:latin typeface="+mj-lt"/>
              <a:cs typeface="Arial" panose="020B0604020202020204" pitchFamily="34" charset="0"/>
            </a:endParaRPr>
          </a:p>
          <a:p>
            <a:pPr defTabSz="914384">
              <a:defRPr/>
            </a:pPr>
            <a:r>
              <a:rPr lang="en-US" sz="2201" dirty="0">
                <a:solidFill>
                  <a:prstClr val="black"/>
                </a:solidFill>
                <a:latin typeface="+mj-lt"/>
                <a:cs typeface="Arial" panose="020B0604020202020204" pitchFamily="34" charset="0"/>
              </a:rPr>
              <a:t>Click </a:t>
            </a:r>
            <a:r>
              <a:rPr lang="en-US" sz="2201" b="1" dirty="0">
                <a:solidFill>
                  <a:prstClr val="black"/>
                </a:solidFill>
                <a:latin typeface="+mj-lt"/>
                <a:cs typeface="Arial" panose="020B0604020202020204" pitchFamily="34" charset="0"/>
              </a:rPr>
              <a:t>Helpdesk &amp; Feedback</a:t>
            </a:r>
            <a:r>
              <a:rPr lang="en-US" sz="2201" dirty="0">
                <a:solidFill>
                  <a:prstClr val="black"/>
                </a:solidFill>
                <a:latin typeface="+mj-lt"/>
                <a:cs typeface="Arial" panose="020B0604020202020204" pitchFamily="34" charset="0"/>
              </a:rPr>
              <a:t> on any screen, select “</a:t>
            </a:r>
            <a:r>
              <a:rPr lang="en-US" sz="2201" b="1" dirty="0">
                <a:solidFill>
                  <a:prstClr val="black"/>
                </a:solidFill>
                <a:latin typeface="+mj-lt"/>
                <a:cs typeface="Arial" panose="020B0604020202020204" pitchFamily="34" charset="0"/>
              </a:rPr>
              <a:t>GFLSV”</a:t>
            </a:r>
            <a:r>
              <a:rPr lang="en-US" sz="2201" dirty="0">
                <a:solidFill>
                  <a:prstClr val="black"/>
                </a:solidFill>
                <a:latin typeface="+mj-lt"/>
                <a:cs typeface="Arial" panose="020B0604020202020204" pitchFamily="34" charset="0"/>
              </a:rPr>
              <a:t>, then fill out the ticket.</a:t>
            </a:r>
          </a:p>
          <a:p>
            <a:pPr defTabSz="914384">
              <a:defRPr/>
            </a:pPr>
            <a:endParaRPr lang="en-US" sz="2201" dirty="0">
              <a:solidFill>
                <a:prstClr val="black"/>
              </a:solidFill>
              <a:latin typeface="+mj-lt"/>
              <a:cs typeface="Arial" panose="020B0604020202020204" pitchFamily="34" charset="0"/>
            </a:endParaRPr>
          </a:p>
          <a:p>
            <a:pPr defTabSz="914384">
              <a:defRPr/>
            </a:pPr>
            <a:r>
              <a:rPr lang="en-US" sz="2201" dirty="0">
                <a:solidFill>
                  <a:prstClr val="black"/>
                </a:solidFill>
                <a:latin typeface="+mj-lt"/>
                <a:cs typeface="Arial" panose="020B0604020202020204" pitchFamily="34" charset="0"/>
              </a:rPr>
              <a:t>Submit your ticket and a Help Desk specialist will contact you.</a:t>
            </a:r>
          </a:p>
        </p:txBody>
      </p:sp>
      <p:sp>
        <p:nvSpPr>
          <p:cNvPr id="20" name="Rounded Rectangle 19"/>
          <p:cNvSpPr/>
          <p:nvPr/>
        </p:nvSpPr>
        <p:spPr>
          <a:xfrm>
            <a:off x="966654" y="1323037"/>
            <a:ext cx="2193658" cy="524723"/>
          </a:xfrm>
          <a:prstGeom prst="roundRect">
            <a:avLst/>
          </a:prstGeom>
          <a:no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sp>
        <p:nvSpPr>
          <p:cNvPr id="21" name="Rounded Rectangle 20"/>
          <p:cNvSpPr/>
          <p:nvPr/>
        </p:nvSpPr>
        <p:spPr>
          <a:xfrm>
            <a:off x="1107391" y="5337184"/>
            <a:ext cx="485776" cy="257176"/>
          </a:xfrm>
          <a:prstGeom prst="roundRect">
            <a:avLst/>
          </a:prstGeom>
          <a:no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4">
              <a:defRPr/>
            </a:pPr>
            <a:endParaRPr lang="en-US" sz="1801" dirty="0">
              <a:solidFill>
                <a:prstClr val="white"/>
              </a:solidFill>
              <a:latin typeface="Arial"/>
            </a:endParaRPr>
          </a:p>
        </p:txBody>
      </p:sp>
      <p:cxnSp>
        <p:nvCxnSpPr>
          <p:cNvPr id="22" name="Straight Arrow Connector 21"/>
          <p:cNvCxnSpPr/>
          <p:nvPr/>
        </p:nvCxnSpPr>
        <p:spPr>
          <a:xfrm flipH="1" flipV="1">
            <a:off x="3261682" y="1799670"/>
            <a:ext cx="4222406" cy="1438830"/>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1" idx="3"/>
          </p:cNvCxnSpPr>
          <p:nvPr/>
        </p:nvCxnSpPr>
        <p:spPr>
          <a:xfrm flipH="1">
            <a:off x="1593167" y="4849792"/>
            <a:ext cx="5879063" cy="615980"/>
          </a:xfrm>
          <a:prstGeom prst="straightConnector1">
            <a:avLst/>
          </a:prstGeom>
          <a:ln w="28575">
            <a:solidFill>
              <a:srgbClr val="FF0000"/>
            </a:solidFill>
            <a:headEnd type="none" w="med" len="me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pPr defTabSz="914384">
              <a:defRPr/>
            </a:pPr>
            <a:fld id="{D0406C7E-46EF-B24E-8B25-69D927A08592}" type="slidenum">
              <a:rPr lang="en-US" sz="1200">
                <a:solidFill>
                  <a:prstClr val="white"/>
                </a:solidFill>
                <a:latin typeface="Arial"/>
              </a:rPr>
              <a:pPr defTabSz="914384">
                <a:defRPr/>
              </a:pPr>
              <a:t>41</a:t>
            </a:fld>
            <a:endParaRPr lang="en-US" sz="1200" dirty="0">
              <a:solidFill>
                <a:prstClr val="white"/>
              </a:solidFill>
              <a:latin typeface="Arial"/>
            </a:endParaRPr>
          </a:p>
        </p:txBody>
      </p:sp>
    </p:spTree>
    <p:extLst>
      <p:ext uri="{BB962C8B-B14F-4D97-AF65-F5344CB8AC3E}">
        <p14:creationId xmlns:p14="http://schemas.microsoft.com/office/powerpoint/2010/main" val="1901819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a:t>Points of Contact</a:t>
            </a:r>
          </a:p>
        </p:txBody>
      </p:sp>
      <p:sp>
        <p:nvSpPr>
          <p:cNvPr id="3" name="Content Placeholder 2"/>
          <p:cNvSpPr>
            <a:spLocks noGrp="1"/>
          </p:cNvSpPr>
          <p:nvPr>
            <p:ph sz="quarter" idx="11"/>
          </p:nvPr>
        </p:nvSpPr>
        <p:spPr>
          <a:xfrm>
            <a:off x="452527" y="1610844"/>
            <a:ext cx="5375078" cy="3140725"/>
          </a:xfrm>
          <a:prstGeom prst="rect">
            <a:avLst/>
          </a:prstGeom>
        </p:spPr>
        <p:txBody>
          <a:bodyPr/>
          <a:lstStyle/>
          <a:p>
            <a:pPr marL="0" indent="0">
              <a:buNone/>
            </a:pPr>
            <a:r>
              <a:rPr lang="en-US" sz="2400" b="1" dirty="0"/>
              <a:t>OCSIC Data Manager</a:t>
            </a:r>
          </a:p>
          <a:p>
            <a:pPr marL="0" indent="0">
              <a:buNone/>
            </a:pPr>
            <a:r>
              <a:rPr lang="en-US" sz="2000" dirty="0"/>
              <a:t>DSN Phone: 318/481-9918</a:t>
            </a:r>
          </a:p>
          <a:p>
            <a:pPr marL="0" indent="0">
              <a:buNone/>
            </a:pPr>
            <a:r>
              <a:rPr lang="en-US" sz="1800" dirty="0"/>
              <a:t>EMAIL: </a:t>
            </a:r>
            <a:r>
              <a:rPr lang="en-US" sz="1800" dirty="0">
                <a:solidFill>
                  <a:srgbClr val="0000FF"/>
                </a:solidFill>
                <a:hlinkClick r:id="rId3">
                  <a:extLst>
                    <a:ext uri="{A12FA001-AC4F-418D-AE19-62706E023703}">
                      <ahyp:hlinkClr xmlns:ahyp="http://schemas.microsoft.com/office/drawing/2018/hyperlinkcolor" val="tx"/>
                    </a:ext>
                  </a:extLst>
                </a:hlinkClick>
              </a:rPr>
              <a:t>centcom.bagram.usfor-a-ocs.mbx.portfolio-manager@mail.mil</a:t>
            </a:r>
            <a:endParaRPr lang="en-US" sz="1800" dirty="0"/>
          </a:p>
          <a:p>
            <a:pPr marL="0" indent="0" eaLnBrk="1" fontAlgn="auto" hangingPunct="1">
              <a:buNone/>
            </a:pPr>
            <a:endParaRPr lang="en-US" sz="2000" dirty="0"/>
          </a:p>
          <a:p>
            <a:pPr marL="0" indent="0">
              <a:buNone/>
            </a:pPr>
            <a:endParaRPr lang="en-US" sz="2000" dirty="0"/>
          </a:p>
        </p:txBody>
      </p:sp>
      <p:sp>
        <p:nvSpPr>
          <p:cNvPr id="9" name="Slide Number Placeholder 2"/>
          <p:cNvSpPr>
            <a:spLocks noGrp="1"/>
          </p:cNvSpPr>
          <p:nvPr>
            <p:ph type="sldNum" sz="quarter" idx="4"/>
          </p:nvPr>
        </p:nvSpPr>
        <p:spPr>
          <a:xfrm>
            <a:off x="11353799" y="6432552"/>
            <a:ext cx="804333" cy="365125"/>
          </a:xfrm>
        </p:spPr>
        <p:txBody>
          <a:bodyPr/>
          <a:lstStyle/>
          <a:p>
            <a:pPr defTabSz="914384">
              <a:defRPr/>
            </a:pPr>
            <a:r>
              <a:rPr lang="en-US" sz="1200" dirty="0">
                <a:solidFill>
                  <a:prstClr val="white"/>
                </a:solidFill>
                <a:latin typeface="Arial"/>
              </a:rPr>
              <a:t>42</a:t>
            </a:r>
          </a:p>
        </p:txBody>
      </p:sp>
      <p:sp>
        <p:nvSpPr>
          <p:cNvPr id="5" name="TextBox 4"/>
          <p:cNvSpPr txBox="1"/>
          <p:nvPr/>
        </p:nvSpPr>
        <p:spPr>
          <a:xfrm>
            <a:off x="7327504" y="1610844"/>
            <a:ext cx="4696856" cy="3632661"/>
          </a:xfrm>
          <a:prstGeom prst="rect">
            <a:avLst/>
          </a:prstGeom>
          <a:noFill/>
        </p:spPr>
        <p:txBody>
          <a:bodyPr wrap="square" rtlCol="0">
            <a:spAutoFit/>
          </a:bodyPr>
          <a:lstStyle/>
          <a:p>
            <a:r>
              <a:rPr lang="en-US" sz="2400" b="1" dirty="0"/>
              <a:t>JCXS GFLSV Lead</a:t>
            </a:r>
          </a:p>
          <a:p>
            <a:r>
              <a:rPr lang="en-US" sz="2201" b="1"/>
              <a:t>Robert Perdue</a:t>
            </a:r>
            <a:endParaRPr lang="en-US" sz="2201" b="1" dirty="0"/>
          </a:p>
          <a:p>
            <a:r>
              <a:rPr lang="en-US" sz="1801" dirty="0"/>
              <a:t>EMAIL:  </a:t>
            </a:r>
            <a:r>
              <a:rPr lang="en-US" sz="1801" dirty="0">
                <a:hlinkClick r:id="rId4"/>
              </a:rPr>
              <a:t>Robert.Perdue.ctr@dla.mil</a:t>
            </a:r>
            <a:r>
              <a:rPr lang="en-US" sz="1801" dirty="0"/>
              <a:t> </a:t>
            </a:r>
          </a:p>
          <a:p>
            <a:endParaRPr lang="en-US" sz="1801" dirty="0"/>
          </a:p>
          <a:p>
            <a:r>
              <a:rPr lang="en-US" sz="2400" b="1" dirty="0"/>
              <a:t>JCXS GFLSV Deputy</a:t>
            </a:r>
          </a:p>
          <a:p>
            <a:r>
              <a:rPr lang="en-US" sz="2201" b="1" dirty="0"/>
              <a:t>Kala Craig</a:t>
            </a:r>
          </a:p>
          <a:p>
            <a:pPr lvl="0"/>
            <a:r>
              <a:rPr lang="en-US" sz="1801" dirty="0">
                <a:solidFill>
                  <a:prstClr val="black"/>
                </a:solidFill>
              </a:rPr>
              <a:t>EMAIL:  </a:t>
            </a:r>
            <a:r>
              <a:rPr lang="en-US" sz="1801" dirty="0">
                <a:solidFill>
                  <a:prstClr val="black"/>
                </a:solidFill>
                <a:hlinkClick r:id="rId5"/>
              </a:rPr>
              <a:t>kala.craig.ctr@dla.mil</a:t>
            </a:r>
            <a:r>
              <a:rPr lang="en-US" sz="1801" dirty="0">
                <a:solidFill>
                  <a:prstClr val="black"/>
                </a:solidFill>
              </a:rPr>
              <a:t> </a:t>
            </a:r>
          </a:p>
          <a:p>
            <a:endParaRPr lang="en-US" sz="2000" b="1" dirty="0"/>
          </a:p>
          <a:p>
            <a:r>
              <a:rPr lang="en-US" sz="2400" b="1" dirty="0"/>
              <a:t>JCXS Program Oversight Lead</a:t>
            </a:r>
          </a:p>
          <a:p>
            <a:r>
              <a:rPr lang="en-US" sz="2201" b="1" dirty="0"/>
              <a:t>Nina Summers</a:t>
            </a:r>
          </a:p>
          <a:p>
            <a:pPr lvl="0"/>
            <a:r>
              <a:rPr lang="en-US" sz="1801" dirty="0">
                <a:solidFill>
                  <a:prstClr val="black"/>
                </a:solidFill>
              </a:rPr>
              <a:t>EMAIL:  </a:t>
            </a:r>
            <a:r>
              <a:rPr lang="en-US" sz="1801" dirty="0">
                <a:solidFill>
                  <a:prstClr val="black"/>
                </a:solidFill>
                <a:hlinkClick r:id="rId6"/>
              </a:rPr>
              <a:t>Nina.Summers@dla.mil</a:t>
            </a:r>
            <a:r>
              <a:rPr lang="en-US" sz="1801" dirty="0">
                <a:solidFill>
                  <a:prstClr val="black"/>
                </a:solidFill>
              </a:rPr>
              <a:t> </a:t>
            </a:r>
          </a:p>
        </p:txBody>
      </p: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l="2" t="-155" r="-20340" b="-1"/>
          <a:stretch/>
        </p:blipFill>
        <p:spPr>
          <a:xfrm>
            <a:off x="9486465" y="5574202"/>
            <a:ext cx="2671667" cy="760591"/>
          </a:xfrm>
          <a:prstGeom prst="rect">
            <a:avLst/>
          </a:prstGeom>
        </p:spPr>
      </p:pic>
    </p:spTree>
    <p:extLst>
      <p:ext uri="{BB962C8B-B14F-4D97-AF65-F5344CB8AC3E}">
        <p14:creationId xmlns:p14="http://schemas.microsoft.com/office/powerpoint/2010/main" val="3256322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70159"/>
            <a:ext cx="12192000" cy="5408340"/>
          </a:xfrm>
          <a:prstGeom prst="rect">
            <a:avLst/>
          </a:prstGeom>
          <a:solidFill>
            <a:schemeClr val="tx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84">
              <a:defRPr/>
            </a:pPr>
            <a:endParaRPr lang="en-US" sz="1801" dirty="0">
              <a:solidFill>
                <a:prstClr val="white"/>
              </a:solidFill>
              <a:latin typeface="Calibri"/>
            </a:endParaRPr>
          </a:p>
        </p:txBody>
      </p:sp>
      <p:pic>
        <p:nvPicPr>
          <p:cNvPr id="8194" name="Picture 14" descr="Picture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611313" y="1003612"/>
            <a:ext cx="9144000" cy="5374888"/>
          </a:xfrm>
          <a:prstGeom prst="rect">
            <a:avLst/>
          </a:prstGeom>
          <a:noFill/>
          <a:ln w="9525">
            <a:noFill/>
            <a:miter lim="800000"/>
            <a:headEnd/>
            <a:tailEnd/>
          </a:ln>
        </p:spPr>
      </p:pic>
    </p:spTree>
    <p:extLst>
      <p:ext uri="{BB962C8B-B14F-4D97-AF65-F5344CB8AC3E}">
        <p14:creationId xmlns:p14="http://schemas.microsoft.com/office/powerpoint/2010/main" val="3457869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GFLSV Quick Tips and FAQs</a:t>
            </a:r>
          </a:p>
        </p:txBody>
      </p:sp>
      <p:sp>
        <p:nvSpPr>
          <p:cNvPr id="8" name="Content Placeholder 7"/>
          <p:cNvSpPr>
            <a:spLocks noGrp="1"/>
          </p:cNvSpPr>
          <p:nvPr>
            <p:ph sz="quarter" idx="10"/>
          </p:nvPr>
        </p:nvSpPr>
        <p:spPr/>
        <p:txBody>
          <a:bodyPr/>
          <a:lstStyle/>
          <a:p>
            <a:pPr marL="0" indent="0">
              <a:buNone/>
            </a:pPr>
            <a:r>
              <a:rPr lang="en-US" sz="2800" b="1" dirty="0">
                <a:latin typeface="+mj-lt"/>
              </a:rPr>
              <a:t>Registration and Access</a:t>
            </a:r>
            <a:endParaRPr lang="en-US" sz="2800" dirty="0">
              <a:latin typeface="+mj-lt"/>
            </a:endParaRPr>
          </a:p>
          <a:p>
            <a:pPr lvl="0">
              <a:spcAft>
                <a:spcPts val="600"/>
              </a:spcAft>
            </a:pPr>
            <a:r>
              <a:rPr lang="en-US" sz="1600" dirty="0">
                <a:latin typeface="+mj-lt"/>
              </a:rPr>
              <a:t>Users must access the GFLSV Application via CAC</a:t>
            </a:r>
          </a:p>
          <a:p>
            <a:pPr lvl="0">
              <a:spcAft>
                <a:spcPts val="600"/>
              </a:spcAft>
            </a:pPr>
            <a:r>
              <a:rPr lang="en-US" sz="1600" dirty="0">
                <a:latin typeface="+mj-lt"/>
              </a:rPr>
              <a:t>All GFLSV users including RAs, BOS-Is, and OCSIC personnel must be registered.  Only 1 Role per individual.</a:t>
            </a:r>
          </a:p>
          <a:p>
            <a:pPr lvl="0">
              <a:spcAft>
                <a:spcPts val="600"/>
              </a:spcAft>
            </a:pPr>
            <a:r>
              <a:rPr lang="en-US" sz="1600" dirty="0">
                <a:latin typeface="+mj-lt"/>
              </a:rPr>
              <a:t>GFLSV Privileges are granted to Government &amp; Military Personnel Only. In the rare case a contractor needs to submit a GFLSV Package on behalf of the Requiring Activity (RA), the OCSIC requests an approval first by a Government representative followed by OCSIC approval.  Please submit the approval request to the JCXS GFLSV Project Lead via a digitally signed e-mail.</a:t>
            </a:r>
          </a:p>
          <a:p>
            <a:pPr>
              <a:spcAft>
                <a:spcPts val="600"/>
              </a:spcAft>
            </a:pPr>
            <a:r>
              <a:rPr lang="en-US" sz="1600" dirty="0">
                <a:latin typeface="+mj-lt"/>
              </a:rPr>
              <a:t>If you are not seeing the GFLSV logo in the list of applications it is likely due to the fact that your CAC credentials are not being pulled upon entering the https://www.jccs.gov/ site.  Please clear your SSL State (Browser Settings&gt;Internet Options&gt; Content Tab&gt; Clear SSL State). If you have cleared your SSL state and are still unable to see the option for GFLSV, you may need to submit a ticket with your Local IT to have </a:t>
            </a:r>
            <a:r>
              <a:rPr lang="en-US" sz="1600" dirty="0">
                <a:latin typeface="+mj-lt"/>
                <a:hlinkClick r:id="rId2"/>
              </a:rPr>
              <a:t>https://www.jccs.gov/</a:t>
            </a:r>
            <a:r>
              <a:rPr lang="en-US" sz="1600" dirty="0">
                <a:latin typeface="+mj-lt"/>
              </a:rPr>
              <a:t>  added to the list of trusted sites on your network. </a:t>
            </a:r>
          </a:p>
          <a:p>
            <a:pPr lvl="0">
              <a:spcAft>
                <a:spcPts val="600"/>
              </a:spcAft>
            </a:pPr>
            <a:endParaRPr lang="en-US" sz="1600" dirty="0">
              <a:latin typeface="+mj-lt"/>
            </a:endParaRPr>
          </a:p>
          <a:p>
            <a:pPr lvl="0">
              <a:spcAft>
                <a:spcPts val="600"/>
              </a:spcAft>
            </a:pPr>
            <a:endParaRPr lang="en-US" sz="1600" dirty="0">
              <a:latin typeface="+mj-lt"/>
            </a:endParaRPr>
          </a:p>
        </p:txBody>
      </p:sp>
    </p:spTree>
    <p:extLst>
      <p:ext uri="{BB962C8B-B14F-4D97-AF65-F5344CB8AC3E}">
        <p14:creationId xmlns:p14="http://schemas.microsoft.com/office/powerpoint/2010/main" val="44290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GFLSV Quick Tips and FAQs</a:t>
            </a:r>
          </a:p>
        </p:txBody>
      </p:sp>
      <p:sp>
        <p:nvSpPr>
          <p:cNvPr id="8" name="Content Placeholder 7"/>
          <p:cNvSpPr>
            <a:spLocks noGrp="1"/>
          </p:cNvSpPr>
          <p:nvPr>
            <p:ph sz="quarter" idx="10"/>
          </p:nvPr>
        </p:nvSpPr>
        <p:spPr/>
        <p:txBody>
          <a:bodyPr/>
          <a:lstStyle/>
          <a:p>
            <a:pPr marL="0" indent="0">
              <a:buNone/>
            </a:pPr>
            <a:r>
              <a:rPr lang="en-US" sz="2800" b="1" dirty="0">
                <a:latin typeface="+mj-lt"/>
              </a:rPr>
              <a:t>Registration and Access</a:t>
            </a:r>
            <a:endParaRPr lang="en-US" sz="2800" dirty="0">
              <a:latin typeface="+mj-lt"/>
            </a:endParaRPr>
          </a:p>
          <a:p>
            <a:pPr lvl="0">
              <a:spcAft>
                <a:spcPts val="600"/>
              </a:spcAft>
            </a:pPr>
            <a:r>
              <a:rPr lang="en-US" sz="1600" dirty="0">
                <a:latin typeface="+mj-lt"/>
              </a:rPr>
              <a:t>Quick Steps for Registration</a:t>
            </a:r>
          </a:p>
          <a:p>
            <a:pPr lvl="1">
              <a:spcAft>
                <a:spcPts val="0"/>
              </a:spcAft>
            </a:pPr>
            <a:r>
              <a:rPr lang="en-US" sz="1400" dirty="0">
                <a:latin typeface="+mj-lt"/>
              </a:rPr>
              <a:t>Navigate to </a:t>
            </a:r>
            <a:r>
              <a:rPr lang="en-US" sz="1400" u="sng" dirty="0">
                <a:latin typeface="+mj-lt"/>
                <a:hlinkClick r:id="rId2"/>
              </a:rPr>
              <a:t>https://www.jccs.gov/</a:t>
            </a:r>
            <a:endParaRPr lang="en-US" sz="1400" dirty="0">
              <a:latin typeface="+mj-lt"/>
            </a:endParaRPr>
          </a:p>
          <a:p>
            <a:pPr lvl="1">
              <a:spcAft>
                <a:spcPts val="0"/>
              </a:spcAft>
            </a:pPr>
            <a:r>
              <a:rPr lang="en-US" sz="1400" dirty="0">
                <a:latin typeface="+mj-lt"/>
              </a:rPr>
              <a:t>Select Government Login</a:t>
            </a:r>
          </a:p>
          <a:p>
            <a:pPr lvl="1">
              <a:spcAft>
                <a:spcPts val="0"/>
              </a:spcAft>
            </a:pPr>
            <a:r>
              <a:rPr lang="en-US" sz="1400" dirty="0">
                <a:latin typeface="+mj-lt"/>
              </a:rPr>
              <a:t>Locate GFLSV on the list and select “Launch”</a:t>
            </a:r>
          </a:p>
          <a:p>
            <a:pPr lvl="1">
              <a:spcAft>
                <a:spcPts val="0"/>
              </a:spcAft>
            </a:pPr>
            <a:r>
              <a:rPr lang="en-US" sz="1400" dirty="0">
                <a:latin typeface="+mj-lt"/>
              </a:rPr>
              <a:t>Complete registration information</a:t>
            </a:r>
          </a:p>
          <a:p>
            <a:pPr lvl="1">
              <a:spcAft>
                <a:spcPts val="0"/>
              </a:spcAft>
            </a:pPr>
            <a:r>
              <a:rPr lang="en-US" sz="1400" dirty="0">
                <a:latin typeface="+mj-lt"/>
              </a:rPr>
              <a:t>Request a role</a:t>
            </a:r>
          </a:p>
          <a:p>
            <a:pPr lvl="1">
              <a:spcAft>
                <a:spcPts val="0"/>
              </a:spcAft>
            </a:pPr>
            <a:r>
              <a:rPr lang="en-US" sz="1400" dirty="0">
                <a:latin typeface="+mj-lt"/>
              </a:rPr>
              <a:t>After registering on the site, you will receive an email with a link to verify your email address.  This is important.  Please ensure that you select the email verification link.</a:t>
            </a:r>
          </a:p>
          <a:p>
            <a:pPr lvl="1">
              <a:spcAft>
                <a:spcPts val="0"/>
              </a:spcAft>
            </a:pPr>
            <a:r>
              <a:rPr lang="en-US" sz="1400" dirty="0">
                <a:latin typeface="+mj-lt"/>
              </a:rPr>
              <a:t>Registering on </a:t>
            </a:r>
            <a:r>
              <a:rPr lang="en-US" sz="1400" u="sng" dirty="0">
                <a:latin typeface="+mj-lt"/>
                <a:hlinkClick r:id="rId2"/>
              </a:rPr>
              <a:t>https://www.jccs.gov/</a:t>
            </a:r>
            <a:r>
              <a:rPr lang="en-US" sz="1400" dirty="0">
                <a:latin typeface="+mj-lt"/>
              </a:rPr>
              <a:t> completes the first step of registration.  Your account request will need to be reviewed; completing this step alone will not instantly grant access into the application.</a:t>
            </a:r>
          </a:p>
          <a:p>
            <a:pPr lvl="0">
              <a:spcAft>
                <a:spcPts val="600"/>
              </a:spcAft>
            </a:pPr>
            <a:r>
              <a:rPr lang="en-US" sz="1600" dirty="0">
                <a:latin typeface="+mj-lt"/>
              </a:rPr>
              <a:t>If you are experiencing issues accessing the TBC and GFLSV applications through the JCXS homepage please try these direct links</a:t>
            </a:r>
          </a:p>
          <a:p>
            <a:pPr lvl="1">
              <a:spcAft>
                <a:spcPts val="600"/>
              </a:spcAft>
            </a:pPr>
            <a:r>
              <a:rPr lang="en-US" sz="1400" dirty="0">
                <a:latin typeface="+mj-lt"/>
              </a:rPr>
              <a:t>TBC - </a:t>
            </a:r>
            <a:r>
              <a:rPr lang="en-US" sz="1400" u="sng" dirty="0">
                <a:latin typeface="+mj-lt"/>
                <a:hlinkClick r:id="rId3"/>
              </a:rPr>
              <a:t>https://www.jccs.gov/OLVRCAC/bta_jccs_login.aspx</a:t>
            </a:r>
            <a:endParaRPr lang="en-US" sz="1400" dirty="0">
              <a:latin typeface="+mj-lt"/>
            </a:endParaRPr>
          </a:p>
          <a:p>
            <a:pPr lvl="1">
              <a:spcAft>
                <a:spcPts val="600"/>
              </a:spcAft>
            </a:pPr>
            <a:r>
              <a:rPr lang="en-US" sz="1400" dirty="0">
                <a:latin typeface="+mj-lt"/>
              </a:rPr>
              <a:t>GFLSV - </a:t>
            </a:r>
            <a:r>
              <a:rPr lang="en-US" sz="1400" u="sng" dirty="0">
                <a:latin typeface="+mj-lt"/>
                <a:hlinkClick r:id="rId4"/>
              </a:rPr>
              <a:t>https://www.jccs.gov/JCCSCOE/LaunchPage.aspx?Id=88cfb352-0e96-40c1-a83e-7c78e062df51</a:t>
            </a:r>
            <a:r>
              <a:rPr lang="en-US" sz="1400" dirty="0">
                <a:latin typeface="+mj-lt"/>
              </a:rPr>
              <a:t> </a:t>
            </a:r>
          </a:p>
          <a:p>
            <a:pPr lvl="1">
              <a:spcAft>
                <a:spcPts val="600"/>
              </a:spcAft>
            </a:pPr>
            <a:endParaRPr lang="en-US" sz="1400" dirty="0">
              <a:latin typeface="+mj-lt"/>
            </a:endParaRPr>
          </a:p>
          <a:p>
            <a:endParaRPr lang="en-US" sz="1000" dirty="0"/>
          </a:p>
        </p:txBody>
      </p:sp>
    </p:spTree>
    <p:extLst>
      <p:ext uri="{BB962C8B-B14F-4D97-AF65-F5344CB8AC3E}">
        <p14:creationId xmlns:p14="http://schemas.microsoft.com/office/powerpoint/2010/main" val="4201508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GFLSV Quick Tips and FAQs</a:t>
            </a:r>
          </a:p>
        </p:txBody>
      </p:sp>
      <p:sp>
        <p:nvSpPr>
          <p:cNvPr id="8" name="Content Placeholder 7"/>
          <p:cNvSpPr>
            <a:spLocks noGrp="1"/>
          </p:cNvSpPr>
          <p:nvPr>
            <p:ph sz="quarter" idx="10"/>
          </p:nvPr>
        </p:nvSpPr>
        <p:spPr>
          <a:xfrm>
            <a:off x="838202" y="1308084"/>
            <a:ext cx="10607933" cy="4848877"/>
          </a:xfrm>
        </p:spPr>
        <p:txBody>
          <a:bodyPr/>
          <a:lstStyle/>
          <a:p>
            <a:pPr marL="0" indent="0">
              <a:buNone/>
            </a:pPr>
            <a:r>
              <a:rPr lang="en-US" sz="2800" b="1" dirty="0">
                <a:latin typeface="+mj-lt"/>
              </a:rPr>
              <a:t>Working within the Application </a:t>
            </a:r>
            <a:endParaRPr lang="en-US" sz="2800" dirty="0">
              <a:latin typeface="+mj-lt"/>
            </a:endParaRPr>
          </a:p>
          <a:p>
            <a:pPr lvl="0">
              <a:spcAft>
                <a:spcPts val="1200"/>
              </a:spcAft>
            </a:pPr>
            <a:r>
              <a:rPr lang="en-US" sz="1600" dirty="0">
                <a:latin typeface="+mj-lt"/>
              </a:rPr>
              <a:t>“RA” creates GFLSV form, completing “ALL” Mandatory Fields.</a:t>
            </a:r>
          </a:p>
          <a:p>
            <a:pPr lvl="0">
              <a:spcAft>
                <a:spcPts val="1200"/>
              </a:spcAft>
            </a:pPr>
            <a:r>
              <a:rPr lang="en-US" sz="1600" dirty="0">
                <a:latin typeface="+mj-lt"/>
              </a:rPr>
              <a:t>SAVE Often! System times out after 20 minutes.</a:t>
            </a:r>
          </a:p>
          <a:p>
            <a:pPr lvl="0">
              <a:spcAft>
                <a:spcPts val="1200"/>
              </a:spcAft>
            </a:pPr>
            <a:r>
              <a:rPr lang="en-US" sz="1600" dirty="0">
                <a:latin typeface="+mj-lt"/>
              </a:rPr>
              <a:t>Users completing the GFLSV forms should work closely with their Contracting Officer / Contracting Office to obtain the information needed to complete the GFLSV in its entirety.</a:t>
            </a:r>
          </a:p>
          <a:p>
            <a:pPr lvl="0">
              <a:spcAft>
                <a:spcPts val="1200"/>
              </a:spcAft>
            </a:pPr>
            <a:r>
              <a:rPr lang="en-US" sz="1600" dirty="0">
                <a:latin typeface="+mn-lt"/>
              </a:rPr>
              <a:t>The “Add New Contract” link generates a form to be used for DoD Contracts, GSA &amp;, HHS.  Add New Contract should also be selected for a new Period of Performance.  Only select “Add New Pre-Sol” after consulting with your KO/Contracting Office and with a clear understanding that you are in the preliminary phase of the contract.</a:t>
            </a:r>
          </a:p>
          <a:p>
            <a:pPr lvl="0">
              <a:spcAft>
                <a:spcPts val="1200"/>
              </a:spcAft>
            </a:pPr>
            <a:r>
              <a:rPr lang="en-US" sz="1600" dirty="0">
                <a:latin typeface="+mj-lt"/>
              </a:rPr>
              <a:t>Utilize the Calendar Icon when entering dates.</a:t>
            </a:r>
          </a:p>
          <a:p>
            <a:pPr lvl="0">
              <a:spcAft>
                <a:spcPts val="1200"/>
              </a:spcAft>
            </a:pPr>
            <a:r>
              <a:rPr lang="en-US" sz="1600" dirty="0">
                <a:latin typeface="+mj-lt"/>
              </a:rPr>
              <a:t>On the form, key in the DoDAAC then Search. If the DoDAAC Search returns void, this does not preclude you from continuing on with your GFLSV Package. Simply type in your DoDAAC and continue with your form. At your convenience, submit a JCXS </a:t>
            </a:r>
            <a:r>
              <a:rPr lang="en-US" sz="1600" dirty="0" err="1">
                <a:latin typeface="+mj-lt"/>
              </a:rPr>
              <a:t>HelpDesk</a:t>
            </a:r>
            <a:r>
              <a:rPr lang="en-US" sz="1600" dirty="0">
                <a:latin typeface="+mj-lt"/>
              </a:rPr>
              <a:t>+ Ticket requesting the DoDAAC be added.</a:t>
            </a:r>
          </a:p>
        </p:txBody>
      </p:sp>
    </p:spTree>
    <p:extLst>
      <p:ext uri="{BB962C8B-B14F-4D97-AF65-F5344CB8AC3E}">
        <p14:creationId xmlns:p14="http://schemas.microsoft.com/office/powerpoint/2010/main" val="1818520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GFLSV Quick Tips and FAQs</a:t>
            </a:r>
          </a:p>
        </p:txBody>
      </p:sp>
      <p:sp>
        <p:nvSpPr>
          <p:cNvPr id="8" name="Content Placeholder 7"/>
          <p:cNvSpPr>
            <a:spLocks noGrp="1"/>
          </p:cNvSpPr>
          <p:nvPr>
            <p:ph sz="quarter" idx="10"/>
          </p:nvPr>
        </p:nvSpPr>
        <p:spPr/>
        <p:txBody>
          <a:bodyPr/>
          <a:lstStyle/>
          <a:p>
            <a:pPr marL="0" indent="0">
              <a:buNone/>
            </a:pPr>
            <a:r>
              <a:rPr lang="en-US" sz="2800" b="1" dirty="0">
                <a:latin typeface="+mj-lt"/>
              </a:rPr>
              <a:t>Working within the Application </a:t>
            </a:r>
            <a:endParaRPr lang="en-US" sz="2800" dirty="0">
              <a:latin typeface="+mj-lt"/>
            </a:endParaRPr>
          </a:p>
          <a:p>
            <a:pPr lvl="0">
              <a:spcAft>
                <a:spcPts val="600"/>
              </a:spcAft>
            </a:pPr>
            <a:r>
              <a:rPr lang="en-US" sz="1600" dirty="0">
                <a:latin typeface="+mj-lt"/>
              </a:rPr>
              <a:t>Required Documentation– The red writing at the top of each GFLSV form gives details of the Required Supporting Documentation you must include when submitting your GFLSV Package.</a:t>
            </a:r>
          </a:p>
          <a:p>
            <a:pPr lvl="0">
              <a:spcAft>
                <a:spcPts val="600"/>
              </a:spcAft>
            </a:pPr>
            <a:r>
              <a:rPr lang="en-US" sz="1600" dirty="0">
                <a:latin typeface="+mj-lt"/>
              </a:rPr>
              <a:t>While in the application, do not use the browser BACK Button. Use the buttons on your dashboard to navigate through the application. When in the form, Save and then select the button at the top of the page that displays your role (RA, BOS-I, OCS).  This will return you back to your dashboard.</a:t>
            </a:r>
          </a:p>
          <a:p>
            <a:pPr>
              <a:spcAft>
                <a:spcPts val="600"/>
              </a:spcAft>
            </a:pPr>
            <a:r>
              <a:rPr lang="en-US" sz="1600" dirty="0">
                <a:latin typeface="+mj-lt"/>
              </a:rPr>
              <a:t>To generate a PDF of your Final GFLSV, navigate to your dashboard and select the Tracking Number associated with your approved GFLSV.  If a GFLSV has not reached the approval status of “Final”, the Tracking Number column will display a dash. In the event that a user chooses to seek guidance, or desires review prior to submitting their form, selecting this dash will also generate a PDF.</a:t>
            </a:r>
          </a:p>
          <a:p>
            <a:pPr lvl="0">
              <a:spcAft>
                <a:spcPts val="600"/>
              </a:spcAft>
            </a:pPr>
            <a:r>
              <a:rPr lang="en-US" sz="1600" dirty="0">
                <a:latin typeface="+mj-lt"/>
              </a:rPr>
              <a:t>Inquiries regarding the status of “submitted” GFLSV forms should be submitted through the JCXS Helpdesk and are forwarded to the GFLSV OCSIC PM.</a:t>
            </a:r>
          </a:p>
          <a:p>
            <a:pPr lvl="0">
              <a:spcAft>
                <a:spcPts val="600"/>
              </a:spcAft>
            </a:pPr>
            <a:r>
              <a:rPr lang="en-US" sz="1600" dirty="0">
                <a:latin typeface="+mj-lt"/>
              </a:rPr>
              <a:t>For all application and user support issues, utilize the JCXS/GFLSV CONUS Helpdesk and Feedback button available on any page of the JCXS website.  Select “GFLSV”, then fill out the ticket.  Please allow up to 48hrs for a GFLSV Team member to review and respond.</a:t>
            </a:r>
          </a:p>
        </p:txBody>
      </p:sp>
    </p:spTree>
    <p:extLst>
      <p:ext uri="{BB962C8B-B14F-4D97-AF65-F5344CB8AC3E}">
        <p14:creationId xmlns:p14="http://schemas.microsoft.com/office/powerpoint/2010/main" val="259396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5</a:t>
            </a:fld>
            <a:endParaRPr lang="en-US" dirty="0"/>
          </a:p>
        </p:txBody>
      </p:sp>
      <p:sp>
        <p:nvSpPr>
          <p:cNvPr id="3" name="Title 2"/>
          <p:cNvSpPr>
            <a:spLocks noGrp="1"/>
          </p:cNvSpPr>
          <p:nvPr>
            <p:ph type="title"/>
          </p:nvPr>
        </p:nvSpPr>
        <p:spPr/>
        <p:txBody>
          <a:bodyPr/>
          <a:lstStyle/>
          <a:p>
            <a:r>
              <a:rPr lang="en-US" dirty="0"/>
              <a:t>Navigating to GFLSV</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0174" y="1989530"/>
            <a:ext cx="8517104" cy="4027881"/>
          </a:xfrm>
          <a:prstGeom prst="rect">
            <a:avLst/>
          </a:prstGeom>
        </p:spPr>
      </p:pic>
      <p:sp>
        <p:nvSpPr>
          <p:cNvPr id="6" name="TextBox 5"/>
          <p:cNvSpPr txBox="1"/>
          <p:nvPr/>
        </p:nvSpPr>
        <p:spPr>
          <a:xfrm>
            <a:off x="236668" y="1389722"/>
            <a:ext cx="11336417" cy="369460"/>
          </a:xfrm>
          <a:prstGeom prst="rect">
            <a:avLst/>
          </a:prstGeom>
          <a:noFill/>
        </p:spPr>
        <p:txBody>
          <a:bodyPr wrap="square" rtlCol="0">
            <a:spAutoFit/>
          </a:bodyPr>
          <a:lstStyle/>
          <a:p>
            <a:r>
              <a:rPr lang="en-US" sz="1801" dirty="0"/>
              <a:t>The GFLSV application is a part of the Joint Contingency and Expeditionary Services Suite of Tools.</a:t>
            </a:r>
          </a:p>
        </p:txBody>
      </p:sp>
      <p:sp>
        <p:nvSpPr>
          <p:cNvPr id="9" name="Oval 8"/>
          <p:cNvSpPr/>
          <p:nvPr/>
        </p:nvSpPr>
        <p:spPr>
          <a:xfrm>
            <a:off x="10262795" y="2624867"/>
            <a:ext cx="1463040" cy="4518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ounded Rectangle 9"/>
          <p:cNvSpPr/>
          <p:nvPr/>
        </p:nvSpPr>
        <p:spPr>
          <a:xfrm>
            <a:off x="236669" y="2103289"/>
            <a:ext cx="3137448" cy="1666656"/>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a:pPr>
            <a:r>
              <a:rPr lang="en-US" sz="1801" dirty="0">
                <a:solidFill>
                  <a:schemeClr val="tx1"/>
                </a:solidFill>
              </a:rPr>
              <a:t>Navigate to </a:t>
            </a:r>
            <a:r>
              <a:rPr lang="en-US" sz="1801" dirty="0">
                <a:solidFill>
                  <a:schemeClr val="tx1"/>
                </a:solidFill>
                <a:hlinkClick r:id="rId3"/>
              </a:rPr>
              <a:t>https://www.jccs.gov/</a:t>
            </a:r>
            <a:endParaRPr lang="en-US" sz="1801" dirty="0">
              <a:solidFill>
                <a:schemeClr val="tx1"/>
              </a:solidFill>
            </a:endParaRPr>
          </a:p>
          <a:p>
            <a:pPr marL="342894" indent="-342894">
              <a:spcAft>
                <a:spcPts val="1200"/>
              </a:spcAft>
              <a:buFont typeface="+mj-lt"/>
              <a:buAutoNum type="arabicPeriod"/>
            </a:pPr>
            <a:r>
              <a:rPr lang="en-US" sz="1801" dirty="0">
                <a:solidFill>
                  <a:schemeClr val="tx1"/>
                </a:solidFill>
              </a:rPr>
              <a:t>Select Government Login.</a:t>
            </a:r>
          </a:p>
        </p:txBody>
      </p:sp>
    </p:spTree>
    <p:extLst>
      <p:ext uri="{BB962C8B-B14F-4D97-AF65-F5344CB8AC3E}">
        <p14:creationId xmlns:p14="http://schemas.microsoft.com/office/powerpoint/2010/main" val="14256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6</a:t>
            </a:fld>
            <a:endParaRPr lang="en-US" dirty="0"/>
          </a:p>
        </p:txBody>
      </p:sp>
      <p:sp>
        <p:nvSpPr>
          <p:cNvPr id="3" name="Title 2"/>
          <p:cNvSpPr>
            <a:spLocks noGrp="1"/>
          </p:cNvSpPr>
          <p:nvPr>
            <p:ph type="title"/>
          </p:nvPr>
        </p:nvSpPr>
        <p:spPr/>
        <p:txBody>
          <a:bodyPr/>
          <a:lstStyle/>
          <a:p>
            <a:r>
              <a:rPr lang="en-US" dirty="0"/>
              <a:t>Registration</a:t>
            </a:r>
          </a:p>
        </p:txBody>
      </p:sp>
      <p:grpSp>
        <p:nvGrpSpPr>
          <p:cNvPr id="5" name="Group 4"/>
          <p:cNvGrpSpPr/>
          <p:nvPr/>
        </p:nvGrpSpPr>
        <p:grpSpPr>
          <a:xfrm>
            <a:off x="6215976" y="1046187"/>
            <a:ext cx="5791200" cy="5383796"/>
            <a:chOff x="6215976" y="1046187"/>
            <a:chExt cx="5791200" cy="5383796"/>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5976" y="1046187"/>
              <a:ext cx="5791200" cy="5383796"/>
            </a:xfrm>
            <a:prstGeom prst="rect">
              <a:avLst/>
            </a:prstGeom>
          </p:spPr>
        </p:pic>
        <p:sp>
          <p:nvSpPr>
            <p:cNvPr id="6" name="Oval 5"/>
            <p:cNvSpPr/>
            <p:nvPr/>
          </p:nvSpPr>
          <p:spPr>
            <a:xfrm>
              <a:off x="6760838" y="5620985"/>
              <a:ext cx="2908456" cy="4518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Rectangle 6"/>
            <p:cNvSpPr/>
            <p:nvPr/>
          </p:nvSpPr>
          <p:spPr>
            <a:xfrm>
              <a:off x="7500025" y="5778230"/>
              <a:ext cx="389107" cy="16537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8" name="TextBox 7"/>
          <p:cNvSpPr txBox="1"/>
          <p:nvPr/>
        </p:nvSpPr>
        <p:spPr>
          <a:xfrm>
            <a:off x="606233" y="3663334"/>
            <a:ext cx="4744006" cy="2400785"/>
          </a:xfrm>
          <a:prstGeom prst="rect">
            <a:avLst/>
          </a:prstGeom>
          <a:noFill/>
        </p:spPr>
        <p:txBody>
          <a:bodyPr wrap="square" rtlCol="0">
            <a:spAutoFit/>
          </a:bodyPr>
          <a:lstStyle/>
          <a:p>
            <a:pPr>
              <a:spcAft>
                <a:spcPts val="1200"/>
              </a:spcAft>
            </a:pPr>
            <a:r>
              <a:rPr lang="en-US" sz="1801" dirty="0">
                <a:solidFill>
                  <a:srgbClr val="FF0000"/>
                </a:solidFill>
              </a:rPr>
              <a:t>NOTE: </a:t>
            </a:r>
            <a:r>
              <a:rPr lang="en-US" sz="1600" dirty="0">
                <a:solidFill>
                  <a:srgbClr val="FF0000"/>
                </a:solidFill>
              </a:rPr>
              <a:t> If you are unable to see the GFLSV LOGO in the list of applications, it means that the site has not picked up your CAC credentials.  Please clear your SSL state by navigating to the following: </a:t>
            </a:r>
          </a:p>
          <a:p>
            <a:pPr>
              <a:spcAft>
                <a:spcPts val="1200"/>
              </a:spcAft>
            </a:pPr>
            <a:r>
              <a:rPr lang="en-US" sz="1600" dirty="0">
                <a:solidFill>
                  <a:srgbClr val="FF0000"/>
                </a:solidFill>
              </a:rPr>
              <a:t>Browser Settings&gt;Internet Options&gt; Content Tab&gt; Clear SSL State</a:t>
            </a:r>
          </a:p>
          <a:p>
            <a:pPr>
              <a:spcAft>
                <a:spcPts val="1200"/>
              </a:spcAft>
            </a:pPr>
            <a:r>
              <a:rPr lang="en-US" sz="1600" dirty="0"/>
              <a:t>Once your SSL State has been cleared, proceed to the JCXS application launch page again.</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1" t="-155" r="66279" b="-1"/>
          <a:stretch/>
        </p:blipFill>
        <p:spPr>
          <a:xfrm>
            <a:off x="5002564" y="4433809"/>
            <a:ext cx="846307" cy="859834"/>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6668" y="2275806"/>
            <a:ext cx="5483137" cy="1016740"/>
          </a:xfrm>
          <a:prstGeom prst="rect">
            <a:avLst/>
          </a:prstGeom>
        </p:spPr>
      </p:pic>
      <p:sp>
        <p:nvSpPr>
          <p:cNvPr id="12" name="Rounded Rectangle 11"/>
          <p:cNvSpPr/>
          <p:nvPr/>
        </p:nvSpPr>
        <p:spPr>
          <a:xfrm>
            <a:off x="236669" y="1326857"/>
            <a:ext cx="5165834" cy="839057"/>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3"/>
            </a:pPr>
            <a:r>
              <a:rPr lang="en-US" sz="1801" dirty="0">
                <a:solidFill>
                  <a:schemeClr val="tx1"/>
                </a:solidFill>
              </a:rPr>
              <a:t>Locate GFLSV in the list of applications and select </a:t>
            </a:r>
            <a:r>
              <a:rPr lang="en-US" sz="1801" b="1" dirty="0">
                <a:solidFill>
                  <a:schemeClr val="tx1"/>
                </a:solidFill>
              </a:rPr>
              <a:t>Launch</a:t>
            </a:r>
            <a:r>
              <a:rPr lang="en-US" sz="1801" dirty="0">
                <a:solidFill>
                  <a:schemeClr val="tx1"/>
                </a:solidFill>
              </a:rPr>
              <a:t>.</a:t>
            </a: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981" y="3471385"/>
            <a:ext cx="533400" cy="533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6336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7</a:t>
            </a:fld>
            <a:endParaRPr lang="en-US" dirty="0"/>
          </a:p>
        </p:txBody>
      </p:sp>
      <p:sp>
        <p:nvSpPr>
          <p:cNvPr id="3" name="Title 2"/>
          <p:cNvSpPr>
            <a:spLocks noGrp="1"/>
          </p:cNvSpPr>
          <p:nvPr>
            <p:ph type="title"/>
          </p:nvPr>
        </p:nvSpPr>
        <p:spPr/>
        <p:txBody>
          <a:bodyPr/>
          <a:lstStyle/>
          <a:p>
            <a:r>
              <a:rPr lang="en-US"/>
              <a:t>Profile Information</a:t>
            </a:r>
            <a:endParaRPr lang="en-US" dirty="0"/>
          </a:p>
        </p:txBody>
      </p:sp>
      <p:grpSp>
        <p:nvGrpSpPr>
          <p:cNvPr id="17" name="Group 16"/>
          <p:cNvGrpSpPr/>
          <p:nvPr/>
        </p:nvGrpSpPr>
        <p:grpSpPr>
          <a:xfrm>
            <a:off x="4539272" y="1356988"/>
            <a:ext cx="7011009" cy="4950381"/>
            <a:chOff x="4539271" y="1356987"/>
            <a:chExt cx="7011009" cy="4950381"/>
          </a:xfrm>
        </p:grpSpPr>
        <p:pic>
          <p:nvPicPr>
            <p:cNvPr id="16" name="Picture 15"/>
            <p:cNvPicPr>
              <a:picLocks noChangeAspect="1"/>
            </p:cNvPicPr>
            <p:nvPr/>
          </p:nvPicPr>
          <p:blipFill>
            <a:blip r:embed="rId2"/>
            <a:stretch>
              <a:fillRect/>
            </a:stretch>
          </p:blipFill>
          <p:spPr>
            <a:xfrm>
              <a:off x="4539271" y="1356987"/>
              <a:ext cx="7011008" cy="4950381"/>
            </a:xfrm>
            <a:prstGeom prst="rect">
              <a:avLst/>
            </a:prstGeom>
          </p:spPr>
        </p:pic>
        <p:sp>
          <p:nvSpPr>
            <p:cNvPr id="8" name="Line Callout 1 7"/>
            <p:cNvSpPr/>
            <p:nvPr/>
          </p:nvSpPr>
          <p:spPr>
            <a:xfrm>
              <a:off x="8940800" y="3228621"/>
              <a:ext cx="2609480" cy="1467557"/>
            </a:xfrm>
            <a:prstGeom prst="borderCallout1">
              <a:avLst>
                <a:gd name="adj1" fmla="val 53838"/>
                <a:gd name="adj2" fmla="val -1811"/>
                <a:gd name="adj3" fmla="val 86206"/>
                <a:gd name="adj4" fmla="val -6586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password that you select must be a strong DoD password.  </a:t>
              </a:r>
            </a:p>
            <a:p>
              <a:r>
                <a:rPr lang="en-US" sz="1600" b="1" dirty="0">
                  <a:solidFill>
                    <a:srgbClr val="FF0000"/>
                  </a:solidFill>
                </a:rPr>
                <a:t>This is a single use password for registration only.</a:t>
              </a:r>
            </a:p>
          </p:txBody>
        </p:sp>
        <p:sp>
          <p:nvSpPr>
            <p:cNvPr id="9" name="Line Callout 1 8"/>
            <p:cNvSpPr/>
            <p:nvPr/>
          </p:nvSpPr>
          <p:spPr>
            <a:xfrm>
              <a:off x="8521431" y="5503180"/>
              <a:ext cx="3028848" cy="485643"/>
            </a:xfrm>
            <a:prstGeom prst="borderCallout1">
              <a:avLst>
                <a:gd name="adj1" fmla="val 53838"/>
                <a:gd name="adj2" fmla="val -1811"/>
                <a:gd name="adj3" fmla="val 59759"/>
                <a:gd name="adj4" fmla="val -8072"/>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Rotation Date (Re-deployment Date) is OPTIONAL.</a:t>
              </a:r>
            </a:p>
          </p:txBody>
        </p:sp>
        <p:sp>
          <p:nvSpPr>
            <p:cNvPr id="13" name="Oval 12"/>
            <p:cNvSpPr/>
            <p:nvPr/>
          </p:nvSpPr>
          <p:spPr>
            <a:xfrm>
              <a:off x="7918316" y="5746002"/>
              <a:ext cx="429721" cy="28514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0" name="Rounded Rectangle 9"/>
          <p:cNvSpPr/>
          <p:nvPr/>
        </p:nvSpPr>
        <p:spPr>
          <a:xfrm>
            <a:off x="470471" y="1724010"/>
            <a:ext cx="3137448" cy="1222391"/>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4"/>
            </a:pPr>
            <a:r>
              <a:rPr lang="en-US" sz="1801" dirty="0">
                <a:solidFill>
                  <a:schemeClr val="tx1"/>
                </a:solidFill>
              </a:rPr>
              <a:t>Complete the User Registration information.</a:t>
            </a:r>
          </a:p>
        </p:txBody>
      </p:sp>
    </p:spTree>
    <p:extLst>
      <p:ext uri="{BB962C8B-B14F-4D97-AF65-F5344CB8AC3E}">
        <p14:creationId xmlns:p14="http://schemas.microsoft.com/office/powerpoint/2010/main" val="310564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8</a:t>
            </a:fld>
            <a:endParaRPr lang="en-US" dirty="0"/>
          </a:p>
        </p:txBody>
      </p:sp>
      <p:sp>
        <p:nvSpPr>
          <p:cNvPr id="3" name="Title 2"/>
          <p:cNvSpPr>
            <a:spLocks noGrp="1"/>
          </p:cNvSpPr>
          <p:nvPr>
            <p:ph type="title"/>
          </p:nvPr>
        </p:nvSpPr>
        <p:spPr/>
        <p:txBody>
          <a:bodyPr/>
          <a:lstStyle/>
          <a:p>
            <a:r>
              <a:rPr lang="en-US" dirty="0"/>
              <a:t>Security Questions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38088" y="1265031"/>
            <a:ext cx="4829522" cy="4945271"/>
          </a:xfrm>
          <a:prstGeom prst="rect">
            <a:avLst/>
          </a:prstGeom>
        </p:spPr>
      </p:pic>
      <p:sp>
        <p:nvSpPr>
          <p:cNvPr id="8" name="Oval 7"/>
          <p:cNvSpPr/>
          <p:nvPr/>
        </p:nvSpPr>
        <p:spPr>
          <a:xfrm>
            <a:off x="6460164" y="5126476"/>
            <a:ext cx="570223" cy="3015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Rounded Rectangle 8"/>
          <p:cNvSpPr/>
          <p:nvPr/>
        </p:nvSpPr>
        <p:spPr>
          <a:xfrm>
            <a:off x="461689" y="2017044"/>
            <a:ext cx="3137448" cy="1149067"/>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5"/>
            </a:pPr>
            <a:r>
              <a:rPr lang="en-US" sz="1801" dirty="0">
                <a:solidFill>
                  <a:schemeClr val="tx1"/>
                </a:solidFill>
              </a:rPr>
              <a:t>Select and answer your security questions.</a:t>
            </a:r>
            <a:endParaRPr lang="en-US" sz="1600" dirty="0">
              <a:solidFill>
                <a:srgbClr val="C00000"/>
              </a:solidFill>
            </a:endParaRPr>
          </a:p>
        </p:txBody>
      </p:sp>
    </p:spTree>
    <p:extLst>
      <p:ext uri="{BB962C8B-B14F-4D97-AF65-F5344CB8AC3E}">
        <p14:creationId xmlns:p14="http://schemas.microsoft.com/office/powerpoint/2010/main" val="98507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9</a:t>
            </a:fld>
            <a:endParaRPr lang="en-US" dirty="0"/>
          </a:p>
        </p:txBody>
      </p:sp>
      <p:sp>
        <p:nvSpPr>
          <p:cNvPr id="3" name="Title 2"/>
          <p:cNvSpPr>
            <a:spLocks noGrp="1"/>
          </p:cNvSpPr>
          <p:nvPr>
            <p:ph type="title"/>
          </p:nvPr>
        </p:nvSpPr>
        <p:spPr/>
        <p:txBody>
          <a:bodyPr/>
          <a:lstStyle/>
          <a:p>
            <a:r>
              <a:rPr lang="en-US" dirty="0"/>
              <a:t>Associate Certificate</a:t>
            </a:r>
          </a:p>
        </p:txBody>
      </p:sp>
      <p:pic>
        <p:nvPicPr>
          <p:cNvPr id="10" name="Picture 9"/>
          <p:cNvPicPr>
            <a:picLocks noChangeAspect="1"/>
          </p:cNvPicPr>
          <p:nvPr/>
        </p:nvPicPr>
        <p:blipFill>
          <a:blip r:embed="rId2"/>
          <a:stretch>
            <a:fillRect/>
          </a:stretch>
        </p:blipFill>
        <p:spPr>
          <a:xfrm>
            <a:off x="5038072" y="1123482"/>
            <a:ext cx="5505165" cy="5096698"/>
          </a:xfrm>
          <a:prstGeom prst="rect">
            <a:avLst/>
          </a:prstGeom>
        </p:spPr>
      </p:pic>
      <p:sp>
        <p:nvSpPr>
          <p:cNvPr id="11" name="Oval 10"/>
          <p:cNvSpPr/>
          <p:nvPr/>
        </p:nvSpPr>
        <p:spPr>
          <a:xfrm>
            <a:off x="6781509" y="5077479"/>
            <a:ext cx="662193" cy="35019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Rounded Rectangle 6"/>
          <p:cNvSpPr/>
          <p:nvPr/>
        </p:nvSpPr>
        <p:spPr>
          <a:xfrm>
            <a:off x="720682" y="2054578"/>
            <a:ext cx="3388474" cy="2060223"/>
          </a:xfrm>
          <a:prstGeom prst="round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4" indent="-342894">
              <a:spcAft>
                <a:spcPts val="1200"/>
              </a:spcAft>
              <a:buFont typeface="+mj-lt"/>
              <a:buAutoNum type="arabicPeriod" startAt="6"/>
            </a:pPr>
            <a:r>
              <a:rPr lang="en-US" sz="1801" dirty="0">
                <a:solidFill>
                  <a:schemeClr val="tx1"/>
                </a:solidFill>
              </a:rPr>
              <a:t>This step in the registration will associate your certificate with your account.  Ensure that your CAC Credentials show and select </a:t>
            </a:r>
            <a:r>
              <a:rPr lang="en-US" sz="1801" b="1" dirty="0">
                <a:solidFill>
                  <a:schemeClr val="tx1"/>
                </a:solidFill>
              </a:rPr>
              <a:t>Next.</a:t>
            </a:r>
            <a:endParaRPr lang="en-US" sz="1801" dirty="0">
              <a:solidFill>
                <a:schemeClr val="tx1"/>
              </a:solidFill>
            </a:endParaRPr>
          </a:p>
        </p:txBody>
      </p:sp>
    </p:spTree>
    <p:extLst>
      <p:ext uri="{BB962C8B-B14F-4D97-AF65-F5344CB8AC3E}">
        <p14:creationId xmlns:p14="http://schemas.microsoft.com/office/powerpoint/2010/main" val="3086350658"/>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 for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for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18144</TotalTime>
  <Words>4060</Words>
  <Application>Microsoft Office PowerPoint</Application>
  <PresentationFormat>Widescreen</PresentationFormat>
  <Paragraphs>336</Paragraphs>
  <Slides>47</Slides>
  <Notes>32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47</vt:i4>
      </vt:variant>
    </vt:vector>
  </HeadingPairs>
  <TitlesOfParts>
    <vt:vector size="53" baseType="lpstr">
      <vt:lpstr>Arial</vt:lpstr>
      <vt:lpstr>Calibri</vt:lpstr>
      <vt:lpstr>Copperplate Gothic Bold</vt:lpstr>
      <vt:lpstr>Title</vt:lpstr>
      <vt:lpstr>1_Template for content</vt:lpstr>
      <vt:lpstr>2_Template for content</vt:lpstr>
      <vt:lpstr>Joint Contingency and Expeditionary Services (JCXS)   GFLSV User Instructions</vt:lpstr>
      <vt:lpstr>Government Furnished Life Support Validation (GFLSV)</vt:lpstr>
      <vt:lpstr>Government Furnished Life Support Validation (GFLSV)</vt:lpstr>
      <vt:lpstr>Government Furnished Life Support Validation (GFLSV)</vt:lpstr>
      <vt:lpstr>Navigating to GFLSV</vt:lpstr>
      <vt:lpstr>Registration</vt:lpstr>
      <vt:lpstr>Profile Information</vt:lpstr>
      <vt:lpstr>Security Questions</vt:lpstr>
      <vt:lpstr>Associate Certificate</vt:lpstr>
      <vt:lpstr>Account Review</vt:lpstr>
      <vt:lpstr>User Roles in GFLSV</vt:lpstr>
      <vt:lpstr>Registration Saved</vt:lpstr>
      <vt:lpstr>Requesting a Role</vt:lpstr>
      <vt:lpstr>Requesting a Role</vt:lpstr>
      <vt:lpstr>Role Request Submitted</vt:lpstr>
      <vt:lpstr>Email Verification</vt:lpstr>
      <vt:lpstr>Pending Requests</vt:lpstr>
      <vt:lpstr>Government Furnished Life Support Validation (GFLSV)</vt:lpstr>
      <vt:lpstr>Capability Overview</vt:lpstr>
      <vt:lpstr>GFLSV Automation Workflow</vt:lpstr>
      <vt:lpstr>Getting Started with GFLSV</vt:lpstr>
      <vt:lpstr>Welcome to the GFLSV Dashboard</vt:lpstr>
      <vt:lpstr>Welcome to the GFLSV Dashboard</vt:lpstr>
      <vt:lpstr>The GFLSV Form</vt:lpstr>
      <vt:lpstr>The GFLSV Form</vt:lpstr>
      <vt:lpstr>The GFLSV Form</vt:lpstr>
      <vt:lpstr>DoD Contracts</vt:lpstr>
      <vt:lpstr>GSA &amp; HHS Contracts</vt:lpstr>
      <vt:lpstr>GFLSV Form Details</vt:lpstr>
      <vt:lpstr>Description of Requirement</vt:lpstr>
      <vt:lpstr>Upload Required Supporting Documentation</vt:lpstr>
      <vt:lpstr>RA Creates GFLSV Form </vt:lpstr>
      <vt:lpstr>GFLSV Automated Form Overview</vt:lpstr>
      <vt:lpstr>Managing your Submitted GFLSV</vt:lpstr>
      <vt:lpstr>BOS-I Review</vt:lpstr>
      <vt:lpstr>OCS View</vt:lpstr>
      <vt:lpstr>Final GFLSV Form</vt:lpstr>
      <vt:lpstr>Modifying a Final Pre-Sol to Reflect an Award</vt:lpstr>
      <vt:lpstr>RA Modifies Final Pre-Sol to Reflect Pre-Award</vt:lpstr>
      <vt:lpstr>Increase or Decrease in Personnel</vt:lpstr>
      <vt:lpstr>Need Help?</vt:lpstr>
      <vt:lpstr>Points of Contact</vt:lpstr>
      <vt:lpstr>PowerPoint Presentation</vt:lpstr>
      <vt:lpstr>GFLSV Quick Tips and FAQs</vt:lpstr>
      <vt:lpstr>GFLSV Quick Tips and FAQs</vt:lpstr>
      <vt:lpstr>GFLSV Quick Tips and FAQs</vt:lpstr>
      <vt:lpstr>GFLSV Quick Tips and FAQs</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GFLSV Application Guide</dc:title>
  <dc:creator>Burns, Ashlee M CTR DLA INFO OPERATIONS (US)</dc:creator>
  <cp:lastModifiedBy>Craig, Kala W CTR (USA)</cp:lastModifiedBy>
  <cp:revision>290</cp:revision>
  <dcterms:created xsi:type="dcterms:W3CDTF">2018-10-09T16:02:58Z</dcterms:created>
  <dcterms:modified xsi:type="dcterms:W3CDTF">2022-09-01T16:37:37Z</dcterms:modified>
</cp:coreProperties>
</file>