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6" r:id="rId5"/>
    <p:sldId id="257" r:id="rId6"/>
  </p:sldIdLst>
  <p:sldSz cx="12436475" cy="7407275"/>
  <p:notesSz cx="7010400" cy="9296400"/>
  <p:defaultTextStyle>
    <a:defPPr>
      <a:defRPr lang="en-US"/>
    </a:defPPr>
    <a:lvl1pPr algn="l" defTabSz="1133046" rtl="0" fontAlgn="base">
      <a:spcBef>
        <a:spcPct val="0"/>
      </a:spcBef>
      <a:spcAft>
        <a:spcPct val="0"/>
      </a:spcAft>
      <a:defRPr sz="2200" kern="1200">
        <a:solidFill>
          <a:schemeClr val="tx1"/>
        </a:solidFill>
        <a:latin typeface="Arial" charset="0"/>
        <a:ea typeface="+mn-ea"/>
        <a:cs typeface="+mn-cs"/>
      </a:defRPr>
    </a:lvl1pPr>
    <a:lvl2pPr marL="566523" indent="-125554" algn="l" defTabSz="1133046" rtl="0" fontAlgn="base">
      <a:spcBef>
        <a:spcPct val="0"/>
      </a:spcBef>
      <a:spcAft>
        <a:spcPct val="0"/>
      </a:spcAft>
      <a:defRPr sz="2200" kern="1200">
        <a:solidFill>
          <a:schemeClr val="tx1"/>
        </a:solidFill>
        <a:latin typeface="Arial" charset="0"/>
        <a:ea typeface="+mn-ea"/>
        <a:cs typeface="+mn-cs"/>
      </a:defRPr>
    </a:lvl2pPr>
    <a:lvl3pPr marL="1133046" indent="-251108" algn="l" defTabSz="1133046" rtl="0" fontAlgn="base">
      <a:spcBef>
        <a:spcPct val="0"/>
      </a:spcBef>
      <a:spcAft>
        <a:spcPct val="0"/>
      </a:spcAft>
      <a:defRPr sz="2200" kern="1200">
        <a:solidFill>
          <a:schemeClr val="tx1"/>
        </a:solidFill>
        <a:latin typeface="Arial" charset="0"/>
        <a:ea typeface="+mn-ea"/>
        <a:cs typeface="+mn-cs"/>
      </a:defRPr>
    </a:lvl3pPr>
    <a:lvl4pPr marL="1699570" indent="-376661" algn="l" defTabSz="1133046" rtl="0" fontAlgn="base">
      <a:spcBef>
        <a:spcPct val="0"/>
      </a:spcBef>
      <a:spcAft>
        <a:spcPct val="0"/>
      </a:spcAft>
      <a:defRPr sz="2200" kern="1200">
        <a:solidFill>
          <a:schemeClr val="tx1"/>
        </a:solidFill>
        <a:latin typeface="Arial" charset="0"/>
        <a:ea typeface="+mn-ea"/>
        <a:cs typeface="+mn-cs"/>
      </a:defRPr>
    </a:lvl4pPr>
    <a:lvl5pPr marL="2267624" indent="-503747" algn="l" defTabSz="1133046" rtl="0" fontAlgn="base">
      <a:spcBef>
        <a:spcPct val="0"/>
      </a:spcBef>
      <a:spcAft>
        <a:spcPct val="0"/>
      </a:spcAft>
      <a:defRPr sz="2200" kern="1200">
        <a:solidFill>
          <a:schemeClr val="tx1"/>
        </a:solidFill>
        <a:latin typeface="Arial" charset="0"/>
        <a:ea typeface="+mn-ea"/>
        <a:cs typeface="+mn-cs"/>
      </a:defRPr>
    </a:lvl5pPr>
    <a:lvl6pPr marL="2204847" algn="l" defTabSz="881939" rtl="0" eaLnBrk="1" latinLnBrk="0" hangingPunct="1">
      <a:defRPr sz="2200" kern="1200">
        <a:solidFill>
          <a:schemeClr val="tx1"/>
        </a:solidFill>
        <a:latin typeface="Arial" charset="0"/>
        <a:ea typeface="+mn-ea"/>
        <a:cs typeface="+mn-cs"/>
      </a:defRPr>
    </a:lvl6pPr>
    <a:lvl7pPr marL="2645816" algn="l" defTabSz="881939" rtl="0" eaLnBrk="1" latinLnBrk="0" hangingPunct="1">
      <a:defRPr sz="2200" kern="1200">
        <a:solidFill>
          <a:schemeClr val="tx1"/>
        </a:solidFill>
        <a:latin typeface="Arial" charset="0"/>
        <a:ea typeface="+mn-ea"/>
        <a:cs typeface="+mn-cs"/>
      </a:defRPr>
    </a:lvl7pPr>
    <a:lvl8pPr marL="3086786" algn="l" defTabSz="881939" rtl="0" eaLnBrk="1" latinLnBrk="0" hangingPunct="1">
      <a:defRPr sz="2200" kern="1200">
        <a:solidFill>
          <a:schemeClr val="tx1"/>
        </a:solidFill>
        <a:latin typeface="Arial" charset="0"/>
        <a:ea typeface="+mn-ea"/>
        <a:cs typeface="+mn-cs"/>
      </a:defRPr>
    </a:lvl8pPr>
    <a:lvl9pPr marL="3527755" algn="l" defTabSz="88193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CC"/>
    <a:srgbClr val="FFCC66"/>
    <a:srgbClr val="CDCAB7"/>
    <a:srgbClr val="CBC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7" autoAdjust="0"/>
    <p:restoredTop sz="96005" autoAdjust="0"/>
  </p:normalViewPr>
  <p:slideViewPr>
    <p:cSldViewPr>
      <p:cViewPr>
        <p:scale>
          <a:sx n="80" d="100"/>
          <a:sy n="80" d="100"/>
        </p:scale>
        <p:origin x="-414" y="-42"/>
      </p:cViewPr>
      <p:guideLst>
        <p:guide orient="horz" pos="2333"/>
        <p:guide pos="391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B8D8F2-F6DD-416F-827E-BFEDBE9B9C4D}" type="datetimeFigureOut">
              <a:rPr lang="en-US" smtClean="0"/>
              <a:t>4/13/2016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F77A4C-5436-4988-8987-C952DAE235CA}" type="slidenum">
              <a:rPr lang="en-US" smtClean="0"/>
              <a:t>‹#›</a:t>
            </a:fld>
            <a:endParaRPr lang="en-US"/>
          </a:p>
        </p:txBody>
      </p:sp>
    </p:spTree>
    <p:extLst>
      <p:ext uri="{BB962C8B-B14F-4D97-AF65-F5344CB8AC3E}">
        <p14:creationId xmlns:p14="http://schemas.microsoft.com/office/powerpoint/2010/main" val="39283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059"/>
          </a:xfrm>
          <a:prstGeom prst="rect">
            <a:avLst/>
          </a:prstGeom>
        </p:spPr>
        <p:txBody>
          <a:bodyPr vert="horz" lIns="105465" tIns="52732" rIns="105465" bIns="52732" rtlCol="0"/>
          <a:lstStyle>
            <a:lvl1pPr algn="l" defTabSz="1139081" fontAlgn="auto">
              <a:spcBef>
                <a:spcPts val="0"/>
              </a:spcBef>
              <a:spcAft>
                <a:spcPts val="0"/>
              </a:spcAft>
              <a:defRPr sz="1400">
                <a:latin typeface="+mn-lt"/>
              </a:defRPr>
            </a:lvl1pPr>
          </a:lstStyle>
          <a:p>
            <a:pPr>
              <a:defRPr/>
            </a:pPr>
            <a:endParaRPr lang="en-US" dirty="0"/>
          </a:p>
        </p:txBody>
      </p:sp>
      <p:sp>
        <p:nvSpPr>
          <p:cNvPr id="3" name="Date Placeholder 2"/>
          <p:cNvSpPr>
            <a:spLocks noGrp="1"/>
          </p:cNvSpPr>
          <p:nvPr>
            <p:ph type="dt" idx="1"/>
          </p:nvPr>
        </p:nvSpPr>
        <p:spPr>
          <a:xfrm>
            <a:off x="3970735" y="0"/>
            <a:ext cx="3038145" cy="465059"/>
          </a:xfrm>
          <a:prstGeom prst="rect">
            <a:avLst/>
          </a:prstGeom>
        </p:spPr>
        <p:txBody>
          <a:bodyPr vert="horz" lIns="105465" tIns="52732" rIns="105465" bIns="52732" rtlCol="0"/>
          <a:lstStyle>
            <a:lvl1pPr algn="r" defTabSz="1139081" fontAlgn="auto">
              <a:spcBef>
                <a:spcPts val="0"/>
              </a:spcBef>
              <a:spcAft>
                <a:spcPts val="0"/>
              </a:spcAft>
              <a:defRPr sz="1400">
                <a:latin typeface="+mn-lt"/>
              </a:defRPr>
            </a:lvl1pPr>
          </a:lstStyle>
          <a:p>
            <a:pPr>
              <a:defRPr/>
            </a:pPr>
            <a:fld id="{1DD68D14-3E47-41AC-9DFE-7829378DDA84}" type="datetimeFigureOut">
              <a:rPr lang="en-US"/>
              <a:pPr>
                <a:defRPr/>
              </a:pPr>
              <a:t>4/13/2016</a:t>
            </a:fld>
            <a:endParaRPr lang="en-US" dirty="0"/>
          </a:p>
        </p:txBody>
      </p:sp>
      <p:sp>
        <p:nvSpPr>
          <p:cNvPr id="4" name="Slide Image Placeholder 3"/>
          <p:cNvSpPr>
            <a:spLocks noGrp="1" noRot="1" noChangeAspect="1"/>
          </p:cNvSpPr>
          <p:nvPr>
            <p:ph type="sldImg" idx="2"/>
          </p:nvPr>
        </p:nvSpPr>
        <p:spPr>
          <a:xfrm>
            <a:off x="579438" y="698500"/>
            <a:ext cx="5851525" cy="3486150"/>
          </a:xfrm>
          <a:prstGeom prst="rect">
            <a:avLst/>
          </a:prstGeom>
          <a:noFill/>
          <a:ln w="12700">
            <a:solidFill>
              <a:prstClr val="black"/>
            </a:solidFill>
          </a:ln>
        </p:spPr>
        <p:txBody>
          <a:bodyPr vert="horz" lIns="105465" tIns="52732" rIns="105465" bIns="52732" rtlCol="0" anchor="ctr"/>
          <a:lstStyle/>
          <a:p>
            <a:pPr lvl="0"/>
            <a:endParaRPr lang="en-US" noProof="0" dirty="0"/>
          </a:p>
        </p:txBody>
      </p:sp>
      <p:sp>
        <p:nvSpPr>
          <p:cNvPr id="5" name="Notes Placeholder 4"/>
          <p:cNvSpPr>
            <a:spLocks noGrp="1"/>
          </p:cNvSpPr>
          <p:nvPr>
            <p:ph type="body" sz="quarter" idx="3"/>
          </p:nvPr>
        </p:nvSpPr>
        <p:spPr>
          <a:xfrm>
            <a:off x="701346" y="4416269"/>
            <a:ext cx="5607711" cy="4183141"/>
          </a:xfrm>
          <a:prstGeom prst="rect">
            <a:avLst/>
          </a:prstGeom>
        </p:spPr>
        <p:txBody>
          <a:bodyPr vert="horz" lIns="105465" tIns="52732" rIns="105465" bIns="527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146"/>
            <a:ext cx="3038145" cy="465059"/>
          </a:xfrm>
          <a:prstGeom prst="rect">
            <a:avLst/>
          </a:prstGeom>
        </p:spPr>
        <p:txBody>
          <a:bodyPr vert="horz" lIns="105465" tIns="52732" rIns="105465" bIns="52732" rtlCol="0" anchor="b"/>
          <a:lstStyle>
            <a:lvl1pPr algn="l" defTabSz="1139081" fontAlgn="auto">
              <a:spcBef>
                <a:spcPts val="0"/>
              </a:spcBef>
              <a:spcAft>
                <a:spcPts val="0"/>
              </a:spcAft>
              <a:defRPr sz="1400">
                <a:latin typeface="+mn-lt"/>
              </a:defRPr>
            </a:lvl1pPr>
          </a:lstStyle>
          <a:p>
            <a:pPr>
              <a:defRPr/>
            </a:pPr>
            <a:endParaRPr lang="en-US" dirty="0"/>
          </a:p>
        </p:txBody>
      </p:sp>
      <p:sp>
        <p:nvSpPr>
          <p:cNvPr id="7" name="Slide Number Placeholder 6"/>
          <p:cNvSpPr>
            <a:spLocks noGrp="1"/>
          </p:cNvSpPr>
          <p:nvPr>
            <p:ph type="sldNum" sz="quarter" idx="5"/>
          </p:nvPr>
        </p:nvSpPr>
        <p:spPr>
          <a:xfrm>
            <a:off x="3970735" y="8830146"/>
            <a:ext cx="3038145" cy="465059"/>
          </a:xfrm>
          <a:prstGeom prst="rect">
            <a:avLst/>
          </a:prstGeom>
        </p:spPr>
        <p:txBody>
          <a:bodyPr vert="horz" lIns="105465" tIns="52732" rIns="105465" bIns="52732" rtlCol="0" anchor="b"/>
          <a:lstStyle>
            <a:lvl1pPr algn="r" defTabSz="1139081" fontAlgn="auto">
              <a:spcBef>
                <a:spcPts val="0"/>
              </a:spcBef>
              <a:spcAft>
                <a:spcPts val="0"/>
              </a:spcAft>
              <a:defRPr sz="1400">
                <a:latin typeface="+mn-lt"/>
              </a:defRPr>
            </a:lvl1pPr>
          </a:lstStyle>
          <a:p>
            <a:pPr>
              <a:defRPr/>
            </a:pPr>
            <a:fld id="{AD231E1D-18AC-4DD1-B7D4-ECE576B729F3}" type="slidenum">
              <a:rPr lang="en-US"/>
              <a:pPr>
                <a:defRPr/>
              </a:pPr>
              <a:t>‹#›</a:t>
            </a:fld>
            <a:endParaRPr lang="en-US" dirty="0"/>
          </a:p>
        </p:txBody>
      </p:sp>
    </p:spTree>
    <p:extLst>
      <p:ext uri="{BB962C8B-B14F-4D97-AF65-F5344CB8AC3E}">
        <p14:creationId xmlns:p14="http://schemas.microsoft.com/office/powerpoint/2010/main" val="78465585"/>
      </p:ext>
    </p:extLst>
  </p:cSld>
  <p:clrMap bg1="lt1" tx1="dk1" bg2="lt2" tx2="dk2" accent1="accent1" accent2="accent2" accent3="accent3" accent4="accent4" accent5="accent5" accent6="accent6" hlink="hlink" folHlink="folHlink"/>
  <p:notesStyle>
    <a:lvl1pPr algn="l" defTabSz="1133046" rtl="0" eaLnBrk="0" fontAlgn="base" hangingPunct="0">
      <a:spcBef>
        <a:spcPct val="30000"/>
      </a:spcBef>
      <a:spcAft>
        <a:spcPct val="0"/>
      </a:spcAft>
      <a:defRPr sz="1400" kern="1200">
        <a:solidFill>
          <a:schemeClr val="tx1"/>
        </a:solidFill>
        <a:latin typeface="+mn-lt"/>
        <a:ea typeface="+mn-ea"/>
        <a:cs typeface="+mn-cs"/>
      </a:defRPr>
    </a:lvl1pPr>
    <a:lvl2pPr marL="566523" algn="l" defTabSz="1133046" rtl="0" eaLnBrk="0" fontAlgn="base" hangingPunct="0">
      <a:spcBef>
        <a:spcPct val="30000"/>
      </a:spcBef>
      <a:spcAft>
        <a:spcPct val="0"/>
      </a:spcAft>
      <a:defRPr sz="1400" kern="1200">
        <a:solidFill>
          <a:schemeClr val="tx1"/>
        </a:solidFill>
        <a:latin typeface="+mn-lt"/>
        <a:ea typeface="+mn-ea"/>
        <a:cs typeface="+mn-cs"/>
      </a:defRPr>
    </a:lvl2pPr>
    <a:lvl3pPr marL="1133046" algn="l" defTabSz="1133046" rtl="0" eaLnBrk="0" fontAlgn="base" hangingPunct="0">
      <a:spcBef>
        <a:spcPct val="30000"/>
      </a:spcBef>
      <a:spcAft>
        <a:spcPct val="0"/>
      </a:spcAft>
      <a:defRPr sz="1400" kern="1200">
        <a:solidFill>
          <a:schemeClr val="tx1"/>
        </a:solidFill>
        <a:latin typeface="+mn-lt"/>
        <a:ea typeface="+mn-ea"/>
        <a:cs typeface="+mn-cs"/>
      </a:defRPr>
    </a:lvl3pPr>
    <a:lvl4pPr marL="1699570" algn="l" defTabSz="1133046" rtl="0" eaLnBrk="0" fontAlgn="base" hangingPunct="0">
      <a:spcBef>
        <a:spcPct val="30000"/>
      </a:spcBef>
      <a:spcAft>
        <a:spcPct val="0"/>
      </a:spcAft>
      <a:defRPr sz="1400" kern="1200">
        <a:solidFill>
          <a:schemeClr val="tx1"/>
        </a:solidFill>
        <a:latin typeface="+mn-lt"/>
        <a:ea typeface="+mn-ea"/>
        <a:cs typeface="+mn-cs"/>
      </a:defRPr>
    </a:lvl4pPr>
    <a:lvl5pPr marL="2267624" algn="l" defTabSz="1133046" rtl="0" eaLnBrk="0" fontAlgn="base" hangingPunct="0">
      <a:spcBef>
        <a:spcPct val="30000"/>
      </a:spcBef>
      <a:spcAft>
        <a:spcPct val="0"/>
      </a:spcAft>
      <a:defRPr sz="1400" kern="1200">
        <a:solidFill>
          <a:schemeClr val="tx1"/>
        </a:solidFill>
        <a:latin typeface="+mn-lt"/>
        <a:ea typeface="+mn-ea"/>
        <a:cs typeface="+mn-cs"/>
      </a:defRPr>
    </a:lvl5pPr>
    <a:lvl6pPr marL="2834772" algn="l" defTabSz="1133909" rtl="0" eaLnBrk="1" latinLnBrk="0" hangingPunct="1">
      <a:defRPr sz="1400" kern="1200">
        <a:solidFill>
          <a:schemeClr val="tx1"/>
        </a:solidFill>
        <a:latin typeface="+mn-lt"/>
        <a:ea typeface="+mn-ea"/>
        <a:cs typeface="+mn-cs"/>
      </a:defRPr>
    </a:lvl6pPr>
    <a:lvl7pPr marL="3401726" algn="l" defTabSz="1133909" rtl="0" eaLnBrk="1" latinLnBrk="0" hangingPunct="1">
      <a:defRPr sz="1400" kern="1200">
        <a:solidFill>
          <a:schemeClr val="tx1"/>
        </a:solidFill>
        <a:latin typeface="+mn-lt"/>
        <a:ea typeface="+mn-ea"/>
        <a:cs typeface="+mn-cs"/>
      </a:defRPr>
    </a:lvl7pPr>
    <a:lvl8pPr marL="3968680" algn="l" defTabSz="1133909" rtl="0" eaLnBrk="1" latinLnBrk="0" hangingPunct="1">
      <a:defRPr sz="1400" kern="1200">
        <a:solidFill>
          <a:schemeClr val="tx1"/>
        </a:solidFill>
        <a:latin typeface="+mn-lt"/>
        <a:ea typeface="+mn-ea"/>
        <a:cs typeface="+mn-cs"/>
      </a:defRPr>
    </a:lvl8pPr>
    <a:lvl9pPr marL="4535635" algn="l" defTabSz="11339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579438" y="698500"/>
            <a:ext cx="5851525"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38215" fontAlgn="base">
              <a:spcBef>
                <a:spcPct val="0"/>
              </a:spcBef>
              <a:spcAft>
                <a:spcPct val="0"/>
              </a:spcAft>
              <a:defRPr/>
            </a:pPr>
            <a:fld id="{8C6370B6-D0C1-45C5-A29E-666F5324931D}" type="slidenum">
              <a:rPr lang="en-US" smtClean="0"/>
              <a:pPr defTabSz="1138215"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579438" y="698500"/>
            <a:ext cx="5851525" cy="3486150"/>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138215" fontAlgn="base">
              <a:spcBef>
                <a:spcPct val="0"/>
              </a:spcBef>
              <a:spcAft>
                <a:spcPct val="0"/>
              </a:spcAft>
              <a:defRPr/>
            </a:pPr>
            <a:fld id="{F4ACF0A1-1890-4403-97E6-F320DF4F4451}" type="slidenum">
              <a:rPr lang="en-US" smtClean="0"/>
              <a:pPr defTabSz="1138215" fontAlgn="base">
                <a:spcBef>
                  <a:spcPct val="0"/>
                </a:spcBef>
                <a:spcAft>
                  <a:spcPct val="0"/>
                </a:spcAft>
                <a:defRPr/>
              </a:pPr>
              <a:t>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2301056"/>
            <a:ext cx="10571004" cy="15877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1" y="4197456"/>
            <a:ext cx="8705533" cy="1892970"/>
          </a:xfrm>
        </p:spPr>
        <p:txBody>
          <a:bodyPr/>
          <a:lstStyle>
            <a:lvl1pPr marL="0" indent="0" algn="ctr">
              <a:buNone/>
              <a:defRPr>
                <a:solidFill>
                  <a:schemeClr val="tx1">
                    <a:tint val="75000"/>
                  </a:schemeClr>
                </a:solidFill>
              </a:defRPr>
            </a:lvl1pPr>
            <a:lvl2pPr marL="566954" indent="0" algn="ctr">
              <a:buNone/>
              <a:defRPr>
                <a:solidFill>
                  <a:schemeClr val="tx1">
                    <a:tint val="75000"/>
                  </a:schemeClr>
                </a:solidFill>
              </a:defRPr>
            </a:lvl2pPr>
            <a:lvl3pPr marL="1133909" indent="0" algn="ctr">
              <a:buNone/>
              <a:defRPr>
                <a:solidFill>
                  <a:schemeClr val="tx1">
                    <a:tint val="75000"/>
                  </a:schemeClr>
                </a:solidFill>
              </a:defRPr>
            </a:lvl3pPr>
            <a:lvl4pPr marL="1700863" indent="0" algn="ctr">
              <a:buNone/>
              <a:defRPr>
                <a:solidFill>
                  <a:schemeClr val="tx1">
                    <a:tint val="75000"/>
                  </a:schemeClr>
                </a:solidFill>
              </a:defRPr>
            </a:lvl4pPr>
            <a:lvl5pPr marL="2267817" indent="0" algn="ctr">
              <a:buNone/>
              <a:defRPr>
                <a:solidFill>
                  <a:schemeClr val="tx1">
                    <a:tint val="75000"/>
                  </a:schemeClr>
                </a:solidFill>
              </a:defRPr>
            </a:lvl5pPr>
            <a:lvl6pPr marL="2834772" indent="0" algn="ctr">
              <a:buNone/>
              <a:defRPr>
                <a:solidFill>
                  <a:schemeClr val="tx1">
                    <a:tint val="75000"/>
                  </a:schemeClr>
                </a:solidFill>
              </a:defRPr>
            </a:lvl6pPr>
            <a:lvl7pPr marL="3401726" indent="0" algn="ctr">
              <a:buNone/>
              <a:defRPr>
                <a:solidFill>
                  <a:schemeClr val="tx1">
                    <a:tint val="75000"/>
                  </a:schemeClr>
                </a:solidFill>
              </a:defRPr>
            </a:lvl7pPr>
            <a:lvl8pPr marL="3968680" indent="0" algn="ctr">
              <a:buNone/>
              <a:defRPr>
                <a:solidFill>
                  <a:schemeClr val="tx1">
                    <a:tint val="75000"/>
                  </a:schemeClr>
                </a:solidFill>
              </a:defRPr>
            </a:lvl8pPr>
            <a:lvl9pPr marL="45356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126624-2A1B-4B76-A239-F91A1917E328}" type="datetimeFigureOut">
              <a:rPr lang="en-US"/>
              <a:pPr>
                <a:defRPr/>
              </a:pPr>
              <a:t>4/13/2016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E9A0F2-48DB-4837-B32E-9D4358650AA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A4B140-1BFB-4F76-8EBB-9EAF282F14F0}" type="datetimeFigureOut">
              <a:rPr lang="en-US"/>
              <a:pPr>
                <a:defRPr/>
              </a:pPr>
              <a:t>4/13/2016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E9F454-3F1F-4975-8C8B-D790355C40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24320" y="336071"/>
            <a:ext cx="3916626" cy="71637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0122" y="336071"/>
            <a:ext cx="11546922" cy="71637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6EBB49-1CCD-407D-88F2-3CF7478FC431}" type="datetimeFigureOut">
              <a:rPr lang="en-US"/>
              <a:pPr>
                <a:defRPr/>
              </a:pPr>
              <a:t>4/13/2016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F73CC3-66DF-4456-9035-2DE85D4FF6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2E754-9AB0-462B-80CC-E35B12CD4841}" type="datetimeFigureOut">
              <a:rPr lang="en-US"/>
              <a:pPr>
                <a:defRPr/>
              </a:pPr>
              <a:t>4/13/2016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5EDF02-EC80-4C56-9E67-179FCAC82A5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759861"/>
            <a:ext cx="10571004" cy="1471167"/>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3139519"/>
            <a:ext cx="10571004" cy="1620341"/>
          </a:xfrm>
        </p:spPr>
        <p:txBody>
          <a:bodyPr anchor="b"/>
          <a:lstStyle>
            <a:lvl1pPr marL="0" indent="0">
              <a:buNone/>
              <a:defRPr sz="2500">
                <a:solidFill>
                  <a:schemeClr val="tx1">
                    <a:tint val="75000"/>
                  </a:schemeClr>
                </a:solidFill>
              </a:defRPr>
            </a:lvl1pPr>
            <a:lvl2pPr marL="566954" indent="0">
              <a:buNone/>
              <a:defRPr sz="2200">
                <a:solidFill>
                  <a:schemeClr val="tx1">
                    <a:tint val="75000"/>
                  </a:schemeClr>
                </a:solidFill>
              </a:defRPr>
            </a:lvl2pPr>
            <a:lvl3pPr marL="1133909" indent="0">
              <a:buNone/>
              <a:defRPr sz="2000">
                <a:solidFill>
                  <a:schemeClr val="tx1">
                    <a:tint val="75000"/>
                  </a:schemeClr>
                </a:solidFill>
              </a:defRPr>
            </a:lvl3pPr>
            <a:lvl4pPr marL="1700863" indent="0">
              <a:buNone/>
              <a:defRPr sz="1700">
                <a:solidFill>
                  <a:schemeClr val="tx1">
                    <a:tint val="75000"/>
                  </a:schemeClr>
                </a:solidFill>
              </a:defRPr>
            </a:lvl4pPr>
            <a:lvl5pPr marL="2267817" indent="0">
              <a:buNone/>
              <a:defRPr sz="1700">
                <a:solidFill>
                  <a:schemeClr val="tx1">
                    <a:tint val="75000"/>
                  </a:schemeClr>
                </a:solidFill>
              </a:defRPr>
            </a:lvl5pPr>
            <a:lvl6pPr marL="2834772" indent="0">
              <a:buNone/>
              <a:defRPr sz="1700">
                <a:solidFill>
                  <a:schemeClr val="tx1">
                    <a:tint val="75000"/>
                  </a:schemeClr>
                </a:solidFill>
              </a:defRPr>
            </a:lvl6pPr>
            <a:lvl7pPr marL="3401726" indent="0">
              <a:buNone/>
              <a:defRPr sz="1700">
                <a:solidFill>
                  <a:schemeClr val="tx1">
                    <a:tint val="75000"/>
                  </a:schemeClr>
                </a:solidFill>
              </a:defRPr>
            </a:lvl7pPr>
            <a:lvl8pPr marL="3968680" indent="0">
              <a:buNone/>
              <a:defRPr sz="1700">
                <a:solidFill>
                  <a:schemeClr val="tx1">
                    <a:tint val="75000"/>
                  </a:schemeClr>
                </a:solidFill>
              </a:defRPr>
            </a:lvl8pPr>
            <a:lvl9pPr marL="4535635"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AC143B-360D-4D2A-97D6-D547B862F42B}" type="datetimeFigureOut">
              <a:rPr lang="en-US"/>
              <a:pPr>
                <a:defRPr/>
              </a:pPr>
              <a:t>4/13/2016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22A8CD-9028-4CB0-A397-271C701716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0123" y="1958127"/>
            <a:ext cx="7731773" cy="5541739"/>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09170" y="1958127"/>
            <a:ext cx="7731774" cy="5541739"/>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829AD1-A40F-4078-A8ED-D5DFCB775694}" type="datetimeFigureOut">
              <a:rPr lang="en-US"/>
              <a:pPr>
                <a:defRPr/>
              </a:pPr>
              <a:t>4/13/2016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68328A-C1FB-4EC8-AD58-B968EC84C53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96634"/>
            <a:ext cx="11192828" cy="12345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658064"/>
            <a:ext cx="5494936" cy="691003"/>
          </a:xfrm>
        </p:spPr>
        <p:txBody>
          <a:bodyPr anchor="b"/>
          <a:lstStyle>
            <a:lvl1pPr marL="0" indent="0">
              <a:buNone/>
              <a:defRPr sz="3000" b="1"/>
            </a:lvl1pPr>
            <a:lvl2pPr marL="566954" indent="0">
              <a:buNone/>
              <a:defRPr sz="2500" b="1"/>
            </a:lvl2pPr>
            <a:lvl3pPr marL="1133909" indent="0">
              <a:buNone/>
              <a:defRPr sz="2200" b="1"/>
            </a:lvl3pPr>
            <a:lvl4pPr marL="1700863" indent="0">
              <a:buNone/>
              <a:defRPr sz="2000" b="1"/>
            </a:lvl4pPr>
            <a:lvl5pPr marL="2267817" indent="0">
              <a:buNone/>
              <a:defRPr sz="2000" b="1"/>
            </a:lvl5pPr>
            <a:lvl6pPr marL="2834772" indent="0">
              <a:buNone/>
              <a:defRPr sz="2000" b="1"/>
            </a:lvl6pPr>
            <a:lvl7pPr marL="3401726" indent="0">
              <a:buNone/>
              <a:defRPr sz="2000" b="1"/>
            </a:lvl7pPr>
            <a:lvl8pPr marL="3968680" indent="0">
              <a:buNone/>
              <a:defRPr sz="2000" b="1"/>
            </a:lvl8pPr>
            <a:lvl9pPr marL="4535635"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21824" y="2349067"/>
            <a:ext cx="5494936" cy="4267757"/>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8" y="1658064"/>
            <a:ext cx="5497095" cy="691003"/>
          </a:xfrm>
        </p:spPr>
        <p:txBody>
          <a:bodyPr anchor="b"/>
          <a:lstStyle>
            <a:lvl1pPr marL="0" indent="0">
              <a:buNone/>
              <a:defRPr sz="3000" b="1"/>
            </a:lvl1pPr>
            <a:lvl2pPr marL="566954" indent="0">
              <a:buNone/>
              <a:defRPr sz="2500" b="1"/>
            </a:lvl2pPr>
            <a:lvl3pPr marL="1133909" indent="0">
              <a:buNone/>
              <a:defRPr sz="2200" b="1"/>
            </a:lvl3pPr>
            <a:lvl4pPr marL="1700863" indent="0">
              <a:buNone/>
              <a:defRPr sz="2000" b="1"/>
            </a:lvl4pPr>
            <a:lvl5pPr marL="2267817" indent="0">
              <a:buNone/>
              <a:defRPr sz="2000" b="1"/>
            </a:lvl5pPr>
            <a:lvl6pPr marL="2834772" indent="0">
              <a:buNone/>
              <a:defRPr sz="2000" b="1"/>
            </a:lvl6pPr>
            <a:lvl7pPr marL="3401726" indent="0">
              <a:buNone/>
              <a:defRPr sz="2000" b="1"/>
            </a:lvl7pPr>
            <a:lvl8pPr marL="3968680" indent="0">
              <a:buNone/>
              <a:defRPr sz="2000" b="1"/>
            </a:lvl8pPr>
            <a:lvl9pPr marL="4535635"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317558" y="2349067"/>
            <a:ext cx="5497095" cy="4267757"/>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A92067-4893-4D6C-B0DB-03C32B011A01}" type="datetimeFigureOut">
              <a:rPr lang="en-US"/>
              <a:pPr>
                <a:defRPr/>
              </a:pPr>
              <a:t>4/13/2016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8F51793-03CF-4BF9-A1DB-22FBBF4101F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A0438F-801B-4371-AE01-6418980DC4BF}" type="datetimeFigureOut">
              <a:rPr lang="en-US"/>
              <a:pPr>
                <a:defRPr/>
              </a:pPr>
              <a:t>4/13/2016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B639DC8-4DB6-4C31-889B-945FDD7B3C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477C08-5D17-4286-A5CC-1E1424C4E7F2}" type="datetimeFigureOut">
              <a:rPr lang="en-US"/>
              <a:pPr>
                <a:defRPr/>
              </a:pPr>
              <a:t>4/13/2016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517BDF1-D263-431B-A900-0C31337EA2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5" y="294919"/>
            <a:ext cx="4091514" cy="1255122"/>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62316" y="294920"/>
            <a:ext cx="6952335" cy="6321904"/>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5" y="1550041"/>
            <a:ext cx="4091514" cy="5066782"/>
          </a:xfrm>
        </p:spPr>
        <p:txBody>
          <a:bodyPr/>
          <a:lstStyle>
            <a:lvl1pPr marL="0" indent="0">
              <a:buNone/>
              <a:defRPr sz="1700"/>
            </a:lvl1pPr>
            <a:lvl2pPr marL="566954" indent="0">
              <a:buNone/>
              <a:defRPr sz="1400"/>
            </a:lvl2pPr>
            <a:lvl3pPr marL="1133909" indent="0">
              <a:buNone/>
              <a:defRPr sz="1300"/>
            </a:lvl3pPr>
            <a:lvl4pPr marL="1700863" indent="0">
              <a:buNone/>
              <a:defRPr sz="1200"/>
            </a:lvl4pPr>
            <a:lvl5pPr marL="2267817" indent="0">
              <a:buNone/>
              <a:defRPr sz="1200"/>
            </a:lvl5pPr>
            <a:lvl6pPr marL="2834772" indent="0">
              <a:buNone/>
              <a:defRPr sz="1200"/>
            </a:lvl6pPr>
            <a:lvl7pPr marL="3401726" indent="0">
              <a:buNone/>
              <a:defRPr sz="1200"/>
            </a:lvl7pPr>
            <a:lvl8pPr marL="3968680" indent="0">
              <a:buNone/>
              <a:defRPr sz="1200"/>
            </a:lvl8pPr>
            <a:lvl9pPr marL="4535635"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858520-CD26-45EA-9A3F-7A587679F48A}" type="datetimeFigureOut">
              <a:rPr lang="en-US"/>
              <a:pPr>
                <a:defRPr/>
              </a:pPr>
              <a:t>4/13/2016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BB2D7A-74DB-460B-8069-6E188030FE3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5185093"/>
            <a:ext cx="7461885" cy="612129"/>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37636" y="661853"/>
            <a:ext cx="7461885" cy="4444365"/>
          </a:xfrm>
        </p:spPr>
        <p:txBody>
          <a:bodyPr rtlCol="0">
            <a:normAutofit/>
          </a:bodyPr>
          <a:lstStyle>
            <a:lvl1pPr marL="0" indent="0">
              <a:buNone/>
              <a:defRPr sz="4000"/>
            </a:lvl1pPr>
            <a:lvl2pPr marL="566954" indent="0">
              <a:buNone/>
              <a:defRPr sz="3500"/>
            </a:lvl2pPr>
            <a:lvl3pPr marL="1133909" indent="0">
              <a:buNone/>
              <a:defRPr sz="3000"/>
            </a:lvl3pPr>
            <a:lvl4pPr marL="1700863" indent="0">
              <a:buNone/>
              <a:defRPr sz="2500"/>
            </a:lvl4pPr>
            <a:lvl5pPr marL="2267817" indent="0">
              <a:buNone/>
              <a:defRPr sz="2500"/>
            </a:lvl5pPr>
            <a:lvl6pPr marL="2834772" indent="0">
              <a:buNone/>
              <a:defRPr sz="2500"/>
            </a:lvl6pPr>
            <a:lvl7pPr marL="3401726" indent="0">
              <a:buNone/>
              <a:defRPr sz="2500"/>
            </a:lvl7pPr>
            <a:lvl8pPr marL="3968680" indent="0">
              <a:buNone/>
              <a:defRPr sz="2500"/>
            </a:lvl8pPr>
            <a:lvl9pPr marL="4535635" indent="0">
              <a:buNone/>
              <a:defRPr sz="2500"/>
            </a:lvl9pPr>
          </a:lstStyle>
          <a:p>
            <a:pPr lvl="0"/>
            <a:endParaRPr lang="en-US" noProof="0" dirty="0"/>
          </a:p>
        </p:txBody>
      </p:sp>
      <p:sp>
        <p:nvSpPr>
          <p:cNvPr id="4" name="Text Placeholder 3"/>
          <p:cNvSpPr>
            <a:spLocks noGrp="1"/>
          </p:cNvSpPr>
          <p:nvPr>
            <p:ph type="body" sz="half" idx="2"/>
          </p:nvPr>
        </p:nvSpPr>
        <p:spPr>
          <a:xfrm>
            <a:off x="2437636" y="5797222"/>
            <a:ext cx="7461885" cy="869326"/>
          </a:xfrm>
        </p:spPr>
        <p:txBody>
          <a:bodyPr/>
          <a:lstStyle>
            <a:lvl1pPr marL="0" indent="0">
              <a:buNone/>
              <a:defRPr sz="1700"/>
            </a:lvl1pPr>
            <a:lvl2pPr marL="566954" indent="0">
              <a:buNone/>
              <a:defRPr sz="1400"/>
            </a:lvl2pPr>
            <a:lvl3pPr marL="1133909" indent="0">
              <a:buNone/>
              <a:defRPr sz="1300"/>
            </a:lvl3pPr>
            <a:lvl4pPr marL="1700863" indent="0">
              <a:buNone/>
              <a:defRPr sz="1200"/>
            </a:lvl4pPr>
            <a:lvl5pPr marL="2267817" indent="0">
              <a:buNone/>
              <a:defRPr sz="1200"/>
            </a:lvl5pPr>
            <a:lvl6pPr marL="2834772" indent="0">
              <a:buNone/>
              <a:defRPr sz="1200"/>
            </a:lvl6pPr>
            <a:lvl7pPr marL="3401726" indent="0">
              <a:buNone/>
              <a:defRPr sz="1200"/>
            </a:lvl7pPr>
            <a:lvl8pPr marL="3968680" indent="0">
              <a:buNone/>
              <a:defRPr sz="1200"/>
            </a:lvl8pPr>
            <a:lvl9pPr marL="4535635"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CBCB07-3641-4952-B959-087FAE74E518}" type="datetimeFigureOut">
              <a:rPr lang="en-US"/>
              <a:pPr>
                <a:defRPr/>
              </a:pPr>
              <a:t>4/13/2016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284AABC-584F-4177-B962-4300F41368B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1516" y="296533"/>
            <a:ext cx="11193444" cy="1234546"/>
          </a:xfrm>
          <a:prstGeom prst="rect">
            <a:avLst/>
          </a:prstGeom>
          <a:noFill/>
          <a:ln w="9525">
            <a:noFill/>
            <a:miter lim="800000"/>
            <a:headEnd/>
            <a:tailEnd/>
          </a:ln>
        </p:spPr>
        <p:txBody>
          <a:bodyPr vert="horz" wrap="square" lIns="113390" tIns="56695" rIns="113390" bIns="5669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1516" y="1727759"/>
            <a:ext cx="11193444" cy="4889770"/>
          </a:xfrm>
          <a:prstGeom prst="rect">
            <a:avLst/>
          </a:prstGeom>
          <a:noFill/>
          <a:ln w="9525">
            <a:noFill/>
            <a:miter lim="800000"/>
            <a:headEnd/>
            <a:tailEnd/>
          </a:ln>
        </p:spPr>
        <p:txBody>
          <a:bodyPr vert="horz" wrap="square" lIns="113390" tIns="56695" rIns="113390" bIns="56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1516" y="6865648"/>
            <a:ext cx="2902461" cy="394874"/>
          </a:xfrm>
          <a:prstGeom prst="rect">
            <a:avLst/>
          </a:prstGeom>
        </p:spPr>
        <p:txBody>
          <a:bodyPr vert="horz" lIns="113390" tIns="56695" rIns="113390" bIns="56695" rtlCol="0" anchor="ctr"/>
          <a:lstStyle>
            <a:lvl1pPr algn="l" defTabSz="1133909" fontAlgn="auto">
              <a:spcBef>
                <a:spcPts val="0"/>
              </a:spcBef>
              <a:spcAft>
                <a:spcPts val="0"/>
              </a:spcAft>
              <a:defRPr sz="1400">
                <a:solidFill>
                  <a:schemeClr val="tx1">
                    <a:tint val="75000"/>
                  </a:schemeClr>
                </a:solidFill>
                <a:latin typeface="+mn-lt"/>
              </a:defRPr>
            </a:lvl1pPr>
          </a:lstStyle>
          <a:p>
            <a:pPr>
              <a:defRPr/>
            </a:pPr>
            <a:fld id="{5668C7A6-31C9-4A95-BBA7-5FD8A34AFA1F}" type="datetimeFigureOut">
              <a:rPr lang="en-US"/>
              <a:pPr>
                <a:defRPr/>
              </a:pPr>
              <a:t>4/13/2016</a:t>
            </a:fld>
            <a:endParaRPr lang="en-US" dirty="0"/>
          </a:p>
        </p:txBody>
      </p:sp>
      <p:sp>
        <p:nvSpPr>
          <p:cNvPr id="5" name="Footer Placeholder 4"/>
          <p:cNvSpPr>
            <a:spLocks noGrp="1"/>
          </p:cNvSpPr>
          <p:nvPr>
            <p:ph type="ftr" sz="quarter" idx="3"/>
          </p:nvPr>
        </p:nvSpPr>
        <p:spPr>
          <a:xfrm>
            <a:off x="4248821" y="6865648"/>
            <a:ext cx="3938834" cy="394874"/>
          </a:xfrm>
          <a:prstGeom prst="rect">
            <a:avLst/>
          </a:prstGeom>
        </p:spPr>
        <p:txBody>
          <a:bodyPr vert="horz" lIns="113390" tIns="56695" rIns="113390" bIns="56695" rtlCol="0" anchor="ctr"/>
          <a:lstStyle>
            <a:lvl1pPr algn="ctr" defTabSz="1133909" fontAlgn="auto">
              <a:spcBef>
                <a:spcPts val="0"/>
              </a:spcBef>
              <a:spcAft>
                <a:spcPts val="0"/>
              </a:spcAft>
              <a:defRPr sz="14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912500" y="6865648"/>
            <a:ext cx="2902461" cy="394874"/>
          </a:xfrm>
          <a:prstGeom prst="rect">
            <a:avLst/>
          </a:prstGeom>
        </p:spPr>
        <p:txBody>
          <a:bodyPr vert="horz" lIns="113390" tIns="56695" rIns="113390" bIns="56695" rtlCol="0" anchor="ctr"/>
          <a:lstStyle>
            <a:lvl1pPr algn="r" defTabSz="1133909" fontAlgn="auto">
              <a:spcBef>
                <a:spcPts val="0"/>
              </a:spcBef>
              <a:spcAft>
                <a:spcPts val="0"/>
              </a:spcAft>
              <a:defRPr sz="1400">
                <a:solidFill>
                  <a:schemeClr val="tx1">
                    <a:tint val="75000"/>
                  </a:schemeClr>
                </a:solidFill>
                <a:latin typeface="+mn-lt"/>
              </a:defRPr>
            </a:lvl1pPr>
          </a:lstStyle>
          <a:p>
            <a:pPr>
              <a:defRPr/>
            </a:pPr>
            <a:fld id="{367C33DA-450F-4C76-AA6D-9FE1F6C65B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133046" rtl="0" eaLnBrk="0" fontAlgn="base" hangingPunct="0">
        <a:spcBef>
          <a:spcPct val="0"/>
        </a:spcBef>
        <a:spcAft>
          <a:spcPct val="0"/>
        </a:spcAft>
        <a:defRPr sz="5500" kern="1200">
          <a:solidFill>
            <a:schemeClr val="tx1"/>
          </a:solidFill>
          <a:latin typeface="+mj-lt"/>
          <a:ea typeface="+mj-ea"/>
          <a:cs typeface="+mj-cs"/>
        </a:defRPr>
      </a:lvl1pPr>
      <a:lvl2pPr algn="ctr" defTabSz="1133046" rtl="0" eaLnBrk="0" fontAlgn="base" hangingPunct="0">
        <a:spcBef>
          <a:spcPct val="0"/>
        </a:spcBef>
        <a:spcAft>
          <a:spcPct val="0"/>
        </a:spcAft>
        <a:defRPr sz="5500">
          <a:solidFill>
            <a:schemeClr val="tx1"/>
          </a:solidFill>
          <a:latin typeface="Calibri" pitchFamily="34" charset="0"/>
        </a:defRPr>
      </a:lvl2pPr>
      <a:lvl3pPr algn="ctr" defTabSz="1133046" rtl="0" eaLnBrk="0" fontAlgn="base" hangingPunct="0">
        <a:spcBef>
          <a:spcPct val="0"/>
        </a:spcBef>
        <a:spcAft>
          <a:spcPct val="0"/>
        </a:spcAft>
        <a:defRPr sz="5500">
          <a:solidFill>
            <a:schemeClr val="tx1"/>
          </a:solidFill>
          <a:latin typeface="Calibri" pitchFamily="34" charset="0"/>
        </a:defRPr>
      </a:lvl3pPr>
      <a:lvl4pPr algn="ctr" defTabSz="1133046" rtl="0" eaLnBrk="0" fontAlgn="base" hangingPunct="0">
        <a:spcBef>
          <a:spcPct val="0"/>
        </a:spcBef>
        <a:spcAft>
          <a:spcPct val="0"/>
        </a:spcAft>
        <a:defRPr sz="5500">
          <a:solidFill>
            <a:schemeClr val="tx1"/>
          </a:solidFill>
          <a:latin typeface="Calibri" pitchFamily="34" charset="0"/>
        </a:defRPr>
      </a:lvl4pPr>
      <a:lvl5pPr algn="ctr" defTabSz="1133046" rtl="0" eaLnBrk="0" fontAlgn="base" hangingPunct="0">
        <a:spcBef>
          <a:spcPct val="0"/>
        </a:spcBef>
        <a:spcAft>
          <a:spcPct val="0"/>
        </a:spcAft>
        <a:defRPr sz="5500">
          <a:solidFill>
            <a:schemeClr val="tx1"/>
          </a:solidFill>
          <a:latin typeface="Calibri" pitchFamily="34" charset="0"/>
        </a:defRPr>
      </a:lvl5pPr>
      <a:lvl6pPr marL="440969" algn="ctr" defTabSz="1133046" rtl="0" fontAlgn="base">
        <a:spcBef>
          <a:spcPct val="0"/>
        </a:spcBef>
        <a:spcAft>
          <a:spcPct val="0"/>
        </a:spcAft>
        <a:defRPr sz="5500">
          <a:solidFill>
            <a:schemeClr val="tx1"/>
          </a:solidFill>
          <a:latin typeface="Calibri" pitchFamily="34" charset="0"/>
        </a:defRPr>
      </a:lvl6pPr>
      <a:lvl7pPr marL="881939" algn="ctr" defTabSz="1133046" rtl="0" fontAlgn="base">
        <a:spcBef>
          <a:spcPct val="0"/>
        </a:spcBef>
        <a:spcAft>
          <a:spcPct val="0"/>
        </a:spcAft>
        <a:defRPr sz="5500">
          <a:solidFill>
            <a:schemeClr val="tx1"/>
          </a:solidFill>
          <a:latin typeface="Calibri" pitchFamily="34" charset="0"/>
        </a:defRPr>
      </a:lvl7pPr>
      <a:lvl8pPr marL="1322908" algn="ctr" defTabSz="1133046" rtl="0" fontAlgn="base">
        <a:spcBef>
          <a:spcPct val="0"/>
        </a:spcBef>
        <a:spcAft>
          <a:spcPct val="0"/>
        </a:spcAft>
        <a:defRPr sz="5500">
          <a:solidFill>
            <a:schemeClr val="tx1"/>
          </a:solidFill>
          <a:latin typeface="Calibri" pitchFamily="34" charset="0"/>
        </a:defRPr>
      </a:lvl8pPr>
      <a:lvl9pPr marL="1763878" algn="ctr" defTabSz="1133046" rtl="0" fontAlgn="base">
        <a:spcBef>
          <a:spcPct val="0"/>
        </a:spcBef>
        <a:spcAft>
          <a:spcPct val="0"/>
        </a:spcAft>
        <a:defRPr sz="5500">
          <a:solidFill>
            <a:schemeClr val="tx1"/>
          </a:solidFill>
          <a:latin typeface="Calibri" pitchFamily="34" charset="0"/>
        </a:defRPr>
      </a:lvl9pPr>
    </p:titleStyle>
    <p:bodyStyle>
      <a:lvl1pPr marL="424127" indent="-424127" algn="l" defTabSz="1133046" rtl="0" eaLnBrk="0" fontAlgn="base" hangingPunct="0">
        <a:spcBef>
          <a:spcPct val="20000"/>
        </a:spcBef>
        <a:spcAft>
          <a:spcPct val="0"/>
        </a:spcAft>
        <a:buFont typeface="Arial" charset="0"/>
        <a:buChar char="•"/>
        <a:defRPr sz="4000" kern="1200">
          <a:solidFill>
            <a:schemeClr val="tx1"/>
          </a:solidFill>
          <a:latin typeface="+mn-lt"/>
          <a:ea typeface="+mn-ea"/>
          <a:cs typeface="+mn-cs"/>
        </a:defRPr>
      </a:lvl1pPr>
      <a:lvl2pPr marL="920218" indent="-353695" algn="l" defTabSz="1133046" rtl="0" eaLnBrk="0" fontAlgn="base" hangingPunct="0">
        <a:spcBef>
          <a:spcPct val="20000"/>
        </a:spcBef>
        <a:spcAft>
          <a:spcPct val="0"/>
        </a:spcAft>
        <a:buFont typeface="Arial" charset="0"/>
        <a:buChar char="–"/>
        <a:defRPr sz="3500" kern="1200">
          <a:solidFill>
            <a:schemeClr val="tx1"/>
          </a:solidFill>
          <a:latin typeface="+mn-lt"/>
          <a:ea typeface="+mn-ea"/>
          <a:cs typeface="+mn-cs"/>
        </a:defRPr>
      </a:lvl2pPr>
      <a:lvl3pPr marL="1416308" indent="-283262" algn="l" defTabSz="1133046" rtl="0" eaLnBrk="0" fontAlgn="base" hangingPunct="0">
        <a:spcBef>
          <a:spcPct val="20000"/>
        </a:spcBef>
        <a:spcAft>
          <a:spcPct val="0"/>
        </a:spcAft>
        <a:buFont typeface="Arial" charset="0"/>
        <a:buChar char="•"/>
        <a:defRPr sz="3000" kern="1200">
          <a:solidFill>
            <a:schemeClr val="tx1"/>
          </a:solidFill>
          <a:latin typeface="+mn-lt"/>
          <a:ea typeface="+mn-ea"/>
          <a:cs typeface="+mn-cs"/>
        </a:defRPr>
      </a:lvl3pPr>
      <a:lvl4pPr marL="1982832" indent="-283262" algn="l" defTabSz="1133046" rtl="0" eaLnBrk="0" fontAlgn="base" hangingPunct="0">
        <a:spcBef>
          <a:spcPct val="20000"/>
        </a:spcBef>
        <a:spcAft>
          <a:spcPct val="0"/>
        </a:spcAft>
        <a:buFont typeface="Arial" charset="0"/>
        <a:buChar char="–"/>
        <a:defRPr sz="2500" kern="1200">
          <a:solidFill>
            <a:schemeClr val="tx1"/>
          </a:solidFill>
          <a:latin typeface="+mn-lt"/>
          <a:ea typeface="+mn-ea"/>
          <a:cs typeface="+mn-cs"/>
        </a:defRPr>
      </a:lvl4pPr>
      <a:lvl5pPr marL="2550885" indent="-283262" algn="l" defTabSz="1133046" rtl="0" eaLnBrk="0" fontAlgn="base" hangingPunct="0">
        <a:spcBef>
          <a:spcPct val="20000"/>
        </a:spcBef>
        <a:spcAft>
          <a:spcPct val="0"/>
        </a:spcAft>
        <a:buFont typeface="Arial" charset="0"/>
        <a:buChar char="»"/>
        <a:defRPr sz="2500" kern="1200">
          <a:solidFill>
            <a:schemeClr val="tx1"/>
          </a:solidFill>
          <a:latin typeface="+mn-lt"/>
          <a:ea typeface="+mn-ea"/>
          <a:cs typeface="+mn-cs"/>
        </a:defRPr>
      </a:lvl5pPr>
      <a:lvl6pPr marL="3118249" indent="-283477" algn="l" defTabSz="113390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85203" indent="-283477" algn="l" defTabSz="113390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52157" indent="-283477" algn="l" defTabSz="113390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9112" indent="-283477" algn="l" defTabSz="113390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3909" rtl="0" eaLnBrk="1" latinLnBrk="0" hangingPunct="1">
        <a:defRPr sz="2200" kern="1200">
          <a:solidFill>
            <a:schemeClr val="tx1"/>
          </a:solidFill>
          <a:latin typeface="+mn-lt"/>
          <a:ea typeface="+mn-ea"/>
          <a:cs typeface="+mn-cs"/>
        </a:defRPr>
      </a:lvl1pPr>
      <a:lvl2pPr marL="566954" algn="l" defTabSz="1133909" rtl="0" eaLnBrk="1" latinLnBrk="0" hangingPunct="1">
        <a:defRPr sz="2200" kern="1200">
          <a:solidFill>
            <a:schemeClr val="tx1"/>
          </a:solidFill>
          <a:latin typeface="+mn-lt"/>
          <a:ea typeface="+mn-ea"/>
          <a:cs typeface="+mn-cs"/>
        </a:defRPr>
      </a:lvl2pPr>
      <a:lvl3pPr marL="1133909" algn="l" defTabSz="1133909" rtl="0" eaLnBrk="1" latinLnBrk="0" hangingPunct="1">
        <a:defRPr sz="2200" kern="1200">
          <a:solidFill>
            <a:schemeClr val="tx1"/>
          </a:solidFill>
          <a:latin typeface="+mn-lt"/>
          <a:ea typeface="+mn-ea"/>
          <a:cs typeface="+mn-cs"/>
        </a:defRPr>
      </a:lvl3pPr>
      <a:lvl4pPr marL="1700863" algn="l" defTabSz="1133909" rtl="0" eaLnBrk="1" latinLnBrk="0" hangingPunct="1">
        <a:defRPr sz="2200" kern="1200">
          <a:solidFill>
            <a:schemeClr val="tx1"/>
          </a:solidFill>
          <a:latin typeface="+mn-lt"/>
          <a:ea typeface="+mn-ea"/>
          <a:cs typeface="+mn-cs"/>
        </a:defRPr>
      </a:lvl4pPr>
      <a:lvl5pPr marL="2267817" algn="l" defTabSz="1133909" rtl="0" eaLnBrk="1" latinLnBrk="0" hangingPunct="1">
        <a:defRPr sz="2200" kern="1200">
          <a:solidFill>
            <a:schemeClr val="tx1"/>
          </a:solidFill>
          <a:latin typeface="+mn-lt"/>
          <a:ea typeface="+mn-ea"/>
          <a:cs typeface="+mn-cs"/>
        </a:defRPr>
      </a:lvl5pPr>
      <a:lvl6pPr marL="2834772" algn="l" defTabSz="1133909" rtl="0" eaLnBrk="1" latinLnBrk="0" hangingPunct="1">
        <a:defRPr sz="2200" kern="1200">
          <a:solidFill>
            <a:schemeClr val="tx1"/>
          </a:solidFill>
          <a:latin typeface="+mn-lt"/>
          <a:ea typeface="+mn-ea"/>
          <a:cs typeface="+mn-cs"/>
        </a:defRPr>
      </a:lvl6pPr>
      <a:lvl7pPr marL="3401726" algn="l" defTabSz="1133909" rtl="0" eaLnBrk="1" latinLnBrk="0" hangingPunct="1">
        <a:defRPr sz="2200" kern="1200">
          <a:solidFill>
            <a:schemeClr val="tx1"/>
          </a:solidFill>
          <a:latin typeface="+mn-lt"/>
          <a:ea typeface="+mn-ea"/>
          <a:cs typeface="+mn-cs"/>
        </a:defRPr>
      </a:lvl7pPr>
      <a:lvl8pPr marL="3968680" algn="l" defTabSz="1133909" rtl="0" eaLnBrk="1" latinLnBrk="0" hangingPunct="1">
        <a:defRPr sz="2200" kern="1200">
          <a:solidFill>
            <a:schemeClr val="tx1"/>
          </a:solidFill>
          <a:latin typeface="+mn-lt"/>
          <a:ea typeface="+mn-ea"/>
          <a:cs typeface="+mn-cs"/>
        </a:defRPr>
      </a:lvl8pPr>
      <a:lvl9pPr marL="4535635" algn="l" defTabSz="1133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wm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5" name="Rounded Rectangle 4"/>
          <p:cNvSpPr/>
          <p:nvPr/>
        </p:nvSpPr>
        <p:spPr>
          <a:xfrm>
            <a:off x="291759" y="217861"/>
            <a:ext cx="2664959" cy="6971553"/>
          </a:xfrm>
          <a:prstGeom prst="roundRect">
            <a:avLst/>
          </a:prstGeom>
          <a:solidFill>
            <a:schemeClr val="bg1">
              <a:lumMod val="85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88194" tIns="44097" rIns="88194" bIns="44097" anchor="ctr"/>
          <a:lstStyle/>
          <a:p>
            <a:pPr algn="ctr" defTabSz="1133909" fontAlgn="auto">
              <a:spcBef>
                <a:spcPts val="0"/>
              </a:spcBef>
              <a:spcAft>
                <a:spcPts val="0"/>
              </a:spcAft>
              <a:defRPr/>
            </a:pPr>
            <a:endParaRPr lang="en-US" dirty="0">
              <a:solidFill>
                <a:schemeClr val="dk1"/>
              </a:solidFill>
            </a:endParaRPr>
          </a:p>
        </p:txBody>
      </p:sp>
      <p:sp>
        <p:nvSpPr>
          <p:cNvPr id="17" name="Rounded Rectangle 16"/>
          <p:cNvSpPr/>
          <p:nvPr/>
        </p:nvSpPr>
        <p:spPr>
          <a:xfrm>
            <a:off x="3400878" y="217861"/>
            <a:ext cx="2664959" cy="6971553"/>
          </a:xfrm>
          <a:prstGeom prst="roundRect">
            <a:avLst/>
          </a:prstGeom>
          <a:solidFill>
            <a:schemeClr val="bg1">
              <a:lumMod val="85000"/>
            </a:schemeClr>
          </a:solidFill>
          <a:ln>
            <a:noFill/>
          </a:ln>
          <a:effectLst>
            <a:outerShdw blurRad="50800" dist="50800" dir="5400000" algn="ctr" rotWithShape="0">
              <a:srgbClr val="000000">
                <a:alpha val="18000"/>
              </a:srgbClr>
            </a:outerShdw>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lIns="88194" tIns="44097" rIns="88194" bIns="44097" anchor="ctr"/>
          <a:lstStyle/>
          <a:p>
            <a:pPr algn="ctr" defTabSz="1133909" fontAlgn="auto">
              <a:spcBef>
                <a:spcPts val="0"/>
              </a:spcBef>
              <a:spcAft>
                <a:spcPts val="0"/>
              </a:spcAft>
              <a:defRPr/>
            </a:pPr>
            <a:endParaRPr lang="en-US" dirty="0"/>
          </a:p>
        </p:txBody>
      </p:sp>
      <p:sp>
        <p:nvSpPr>
          <p:cNvPr id="18" name="Rounded Rectangle 17"/>
          <p:cNvSpPr/>
          <p:nvPr/>
        </p:nvSpPr>
        <p:spPr>
          <a:xfrm>
            <a:off x="6461909" y="217861"/>
            <a:ext cx="5752487" cy="6971553"/>
          </a:xfrm>
          <a:prstGeom prst="roundRect">
            <a:avLst>
              <a:gd name="adj" fmla="val 9745"/>
            </a:avLst>
          </a:prstGeom>
          <a:solidFill>
            <a:schemeClr val="bg1">
              <a:lumMod val="85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88194" tIns="44097" rIns="88194" bIns="44097" anchor="ctr"/>
          <a:lstStyle/>
          <a:p>
            <a:pPr algn="ctr" defTabSz="1133909" fontAlgn="auto">
              <a:spcBef>
                <a:spcPts val="0"/>
              </a:spcBef>
              <a:spcAft>
                <a:spcPts val="0"/>
              </a:spcAft>
              <a:defRPr/>
            </a:pPr>
            <a:endParaRPr lang="en-US" dirty="0"/>
          </a:p>
        </p:txBody>
      </p:sp>
      <p:sp>
        <p:nvSpPr>
          <p:cNvPr id="24" name="TextBox 23"/>
          <p:cNvSpPr txBox="1"/>
          <p:nvPr/>
        </p:nvSpPr>
        <p:spPr>
          <a:xfrm>
            <a:off x="6446838" y="728890"/>
            <a:ext cx="5715000" cy="2837789"/>
          </a:xfrm>
          <a:prstGeom prst="rect">
            <a:avLst/>
          </a:prstGeom>
          <a:noFill/>
          <a:ln>
            <a:noFill/>
          </a:ln>
          <a:effectLst/>
        </p:spPr>
        <p:style>
          <a:lnRef idx="0">
            <a:schemeClr val="dk1"/>
          </a:lnRef>
          <a:fillRef idx="3">
            <a:schemeClr val="dk1"/>
          </a:fillRef>
          <a:effectRef idx="3">
            <a:schemeClr val="dk1"/>
          </a:effectRef>
          <a:fontRef idx="minor">
            <a:schemeClr val="lt1"/>
          </a:fontRef>
        </p:style>
        <p:txBody>
          <a:bodyPr lIns="88194" tIns="44097" rIns="88194" bIns="44097"/>
          <a:lstStyle/>
          <a:p>
            <a:pPr algn="ctr"/>
            <a:r>
              <a:rPr lang="en-US" sz="1000" b="1" dirty="0">
                <a:solidFill>
                  <a:schemeClr val="tx1"/>
                </a:solidFill>
              </a:rPr>
              <a:t>The 3in1 Tool </a:t>
            </a:r>
            <a:r>
              <a:rPr lang="en-US" sz="1000" b="1" dirty="0" smtClean="0">
                <a:solidFill>
                  <a:schemeClr val="tx1"/>
                </a:solidFill>
              </a:rPr>
              <a:t>automates </a:t>
            </a:r>
            <a:r>
              <a:rPr lang="en-US" sz="1000" b="1" dirty="0">
                <a:solidFill>
                  <a:schemeClr val="tx1"/>
                </a:solidFill>
              </a:rPr>
              <a:t>three key stages of the Standard Form 44 Process: </a:t>
            </a:r>
            <a:r>
              <a:rPr lang="en-US" sz="1000" b="1" dirty="0" smtClean="0">
                <a:solidFill>
                  <a:schemeClr val="tx1"/>
                </a:solidFill>
              </a:rPr>
              <a:t>Ordering, Receiving, </a:t>
            </a:r>
            <a:r>
              <a:rPr lang="en-US" sz="1000" b="1" dirty="0">
                <a:solidFill>
                  <a:schemeClr val="tx1"/>
                </a:solidFill>
              </a:rPr>
              <a:t>and Payment. It combines them into one simple solution, which is used to purchase supplies and </a:t>
            </a:r>
            <a:r>
              <a:rPr lang="en-US" sz="1000" b="1" dirty="0" smtClean="0">
                <a:solidFill>
                  <a:schemeClr val="tx1"/>
                </a:solidFill>
              </a:rPr>
              <a:t>services in </a:t>
            </a:r>
            <a:r>
              <a:rPr lang="en-US" sz="1000" b="1" dirty="0">
                <a:solidFill>
                  <a:schemeClr val="tx1"/>
                </a:solidFill>
              </a:rPr>
              <a:t>contingency environments by a Field Ordering Officer (FOO) and Paying Agent (PA) team. The 3in1 Tool records and transmits cash-and-carry purchases and payment data when conducting on-the-spot, </a:t>
            </a:r>
            <a:r>
              <a:rPr lang="en-US" sz="1000" b="1" dirty="0" smtClean="0">
                <a:solidFill>
                  <a:schemeClr val="tx1"/>
                </a:solidFill>
              </a:rPr>
              <a:t>cash </a:t>
            </a:r>
            <a:r>
              <a:rPr lang="en-US" sz="1000" b="1" dirty="0">
                <a:solidFill>
                  <a:schemeClr val="tx1"/>
                </a:solidFill>
              </a:rPr>
              <a:t>purchases where GPC usage is not feasible. The 3in1 Tool is a joint procurement and financial solution developed to reduce risk to the field team, improve procurement/cash management on the battlefield, and provide immediate visibility into </a:t>
            </a:r>
            <a:r>
              <a:rPr lang="en-US" sz="1000" b="1" dirty="0" smtClean="0">
                <a:solidFill>
                  <a:schemeClr val="tx1"/>
                </a:solidFill>
              </a:rPr>
              <a:t>purchases/payments.</a:t>
            </a:r>
          </a:p>
          <a:p>
            <a:pPr algn="ctr"/>
            <a:r>
              <a:rPr lang="en-US" sz="1000" b="1" dirty="0" smtClean="0">
                <a:solidFill>
                  <a:schemeClr val="tx1"/>
                </a:solidFill>
              </a:rPr>
              <a:t> </a:t>
            </a:r>
          </a:p>
          <a:p>
            <a:pPr algn="ctr">
              <a:spcBef>
                <a:spcPts val="0"/>
              </a:spcBef>
              <a:spcAft>
                <a:spcPts val="0"/>
              </a:spcAft>
            </a:pPr>
            <a:r>
              <a:rPr lang="en-US" sz="1000" b="1" dirty="0" smtClean="0">
                <a:solidFill>
                  <a:schemeClr val="tx1"/>
                </a:solidFill>
                <a:ea typeface="Times New Roman"/>
                <a:cs typeface="Times New Roman"/>
              </a:rPr>
              <a:t>The </a:t>
            </a:r>
            <a:r>
              <a:rPr lang="en-US" sz="1000" b="1" dirty="0">
                <a:solidFill>
                  <a:schemeClr val="tx1"/>
                </a:solidFill>
                <a:ea typeface="Times New Roman"/>
                <a:cs typeface="Times New Roman"/>
              </a:rPr>
              <a:t>3in1 Tool is comprised of three key components: a ruggedized handheld device with portable printer, a website application, and a prime database/server.  The handheld device is used in the field to input, temporarily store, and then transmit purchase and payment information. The website facilitates core pre- and post-order system functionality, such as: management of handheld devices and role-based system access; storage, reporting, and analyzation of purchase and payment data; and transmission of payment/contract information to other financial/document storage systems like Electronic Data Access (EDA). The prime database/server is a specialized module </a:t>
            </a:r>
            <a:r>
              <a:rPr lang="en-US" sz="1000" b="1" dirty="0" smtClean="0">
                <a:solidFill>
                  <a:schemeClr val="tx1"/>
                </a:solidFill>
                <a:ea typeface="Times New Roman"/>
                <a:cs typeface="Times New Roman"/>
              </a:rPr>
              <a:t>within the Joint Contingency &amp; Expeditionary Services (JCXS) program, </a:t>
            </a:r>
            <a:r>
              <a:rPr lang="en-US" sz="1000" b="1" dirty="0">
                <a:solidFill>
                  <a:schemeClr val="tx1"/>
                </a:solidFill>
                <a:ea typeface="Times New Roman"/>
                <a:cs typeface="Times New Roman"/>
              </a:rPr>
              <a:t>an existing </a:t>
            </a:r>
            <a:r>
              <a:rPr lang="en-US" sz="1000" b="1" dirty="0" smtClean="0">
                <a:solidFill>
                  <a:schemeClr val="tx1"/>
                </a:solidFill>
                <a:ea typeface="Times New Roman"/>
                <a:cs typeface="Times New Roman"/>
              </a:rPr>
              <a:t>series of systems used </a:t>
            </a:r>
            <a:r>
              <a:rPr lang="en-US" sz="1000" b="1" dirty="0">
                <a:solidFill>
                  <a:schemeClr val="tx1"/>
                </a:solidFill>
                <a:ea typeface="Times New Roman"/>
                <a:cs typeface="Times New Roman"/>
              </a:rPr>
              <a:t>to manage and post contracts and track contractors housed at DISA DECC; it acts as the </a:t>
            </a:r>
            <a:r>
              <a:rPr lang="en-US" sz="1000" b="1" dirty="0" smtClean="0">
                <a:solidFill>
                  <a:schemeClr val="tx1"/>
                </a:solidFill>
                <a:ea typeface="Times New Roman"/>
                <a:cs typeface="Times New Roman"/>
              </a:rPr>
              <a:t>link </a:t>
            </a:r>
            <a:r>
              <a:rPr lang="en-US" sz="1000" b="1" dirty="0">
                <a:solidFill>
                  <a:schemeClr val="tx1"/>
                </a:solidFill>
                <a:ea typeface="Times New Roman"/>
                <a:cs typeface="Times New Roman"/>
              </a:rPr>
              <a:t>between the handheld device and website, allowing for the flow of information between </a:t>
            </a:r>
            <a:r>
              <a:rPr lang="en-US" sz="1000" b="1" dirty="0" smtClean="0">
                <a:solidFill>
                  <a:schemeClr val="tx1"/>
                </a:solidFill>
                <a:ea typeface="Times New Roman"/>
                <a:cs typeface="Times New Roman"/>
              </a:rPr>
              <a:t>3in1 Tool components</a:t>
            </a:r>
            <a:r>
              <a:rPr lang="en-US" sz="1000" b="1" dirty="0">
                <a:solidFill>
                  <a:schemeClr val="tx1"/>
                </a:solidFill>
                <a:ea typeface="Times New Roman"/>
                <a:cs typeface="Times New Roman"/>
              </a:rPr>
              <a:t>.</a:t>
            </a:r>
            <a:endParaRPr lang="en-US" sz="1200" dirty="0">
              <a:solidFill>
                <a:schemeClr val="tx1"/>
              </a:solidFill>
              <a:effectLst/>
              <a:latin typeface="Times New Roman"/>
              <a:ea typeface="Times New Roman"/>
            </a:endParaRPr>
          </a:p>
        </p:txBody>
      </p:sp>
      <p:sp>
        <p:nvSpPr>
          <p:cNvPr id="28" name="Rectangle 27"/>
          <p:cNvSpPr/>
          <p:nvPr/>
        </p:nvSpPr>
        <p:spPr>
          <a:xfrm>
            <a:off x="6810253" y="217010"/>
            <a:ext cx="5103214" cy="439977"/>
          </a:xfrm>
          <a:prstGeom prst="rect">
            <a:avLst/>
          </a:prstGeom>
          <a:noFill/>
        </p:spPr>
        <p:txBody>
          <a:bodyPr wrap="none" lIns="88194" tIns="44097" rIns="88194" bIns="44097">
            <a:spAutoFit/>
            <a:scene3d>
              <a:camera prst="orthographicFront"/>
              <a:lightRig rig="balanced" dir="t">
                <a:rot lat="0" lon="0" rev="2100000"/>
              </a:lightRig>
            </a:scene3d>
            <a:sp3d extrusionH="57150" prstMaterial="metal">
              <a:bevelT w="38100" h="25400"/>
              <a:contourClr>
                <a:schemeClr val="bg2"/>
              </a:contourClr>
            </a:sp3d>
          </a:bodyPr>
          <a:lstStyle/>
          <a:p>
            <a:pPr algn="ctr" defTabSz="1133909" fontAlgn="auto">
              <a:spcBef>
                <a:spcPts val="0"/>
              </a:spcBef>
              <a:spcAft>
                <a:spcPts val="0"/>
              </a:spcAft>
              <a:defRPr/>
            </a:pPr>
            <a:r>
              <a:rPr lang="en-US" sz="2300" b="1" u="sng" dirty="0">
                <a:ln w="50800"/>
                <a:solidFill>
                  <a:schemeClr val="tx2">
                    <a:lumMod val="60000"/>
                    <a:lumOff val="40000"/>
                  </a:schemeClr>
                </a:solidFill>
                <a:effectLst>
                  <a:outerShdw blurRad="38100" dist="38100" dir="2700000" algn="tl">
                    <a:srgbClr val="000000">
                      <a:alpha val="43137"/>
                    </a:srgbClr>
                  </a:outerShdw>
                </a:effectLst>
                <a:latin typeface="+mn-lt"/>
              </a:rPr>
              <a:t>Automating a </a:t>
            </a:r>
            <a:r>
              <a:rPr lang="en-US" sz="2300" b="1" u="sng" dirty="0" smtClean="0">
                <a:ln w="50800"/>
                <a:solidFill>
                  <a:schemeClr val="tx2">
                    <a:lumMod val="60000"/>
                    <a:lumOff val="40000"/>
                  </a:schemeClr>
                </a:solidFill>
                <a:effectLst>
                  <a:outerShdw blurRad="38100" dist="38100" dir="2700000" algn="tl">
                    <a:srgbClr val="000000">
                      <a:alpha val="43137"/>
                    </a:srgbClr>
                  </a:outerShdw>
                </a:effectLst>
                <a:latin typeface="+mn-lt"/>
              </a:rPr>
              <a:t>50-year-old </a:t>
            </a:r>
            <a:r>
              <a:rPr lang="en-US" sz="2300" b="1" u="sng" dirty="0">
                <a:ln w="50800"/>
                <a:solidFill>
                  <a:schemeClr val="tx2">
                    <a:lumMod val="60000"/>
                    <a:lumOff val="40000"/>
                  </a:schemeClr>
                </a:solidFill>
                <a:effectLst>
                  <a:outerShdw blurRad="38100" dist="38100" dir="2700000" algn="tl">
                    <a:srgbClr val="000000">
                      <a:alpha val="43137"/>
                    </a:srgbClr>
                  </a:outerShdw>
                </a:effectLst>
                <a:latin typeface="+mn-lt"/>
              </a:rPr>
              <a:t>paper process</a:t>
            </a:r>
          </a:p>
        </p:txBody>
      </p:sp>
      <p:pic>
        <p:nvPicPr>
          <p:cNvPr id="2061" name="Picture 5" descr="DODc"/>
          <p:cNvPicPr>
            <a:picLocks noChangeAspect="1" noChangeArrowheads="1"/>
          </p:cNvPicPr>
          <p:nvPr/>
        </p:nvPicPr>
        <p:blipFill>
          <a:blip r:embed="rId3" cstate="print"/>
          <a:srcRect/>
          <a:stretch>
            <a:fillRect/>
          </a:stretch>
        </p:blipFill>
        <p:spPr bwMode="auto">
          <a:xfrm>
            <a:off x="3474904" y="2759574"/>
            <a:ext cx="908369" cy="886573"/>
          </a:xfrm>
          <a:prstGeom prst="rect">
            <a:avLst/>
          </a:prstGeom>
          <a:noFill/>
          <a:ln w="9525">
            <a:noFill/>
            <a:miter lim="800000"/>
            <a:headEnd/>
            <a:tailEnd/>
          </a:ln>
        </p:spPr>
      </p:pic>
      <p:sp>
        <p:nvSpPr>
          <p:cNvPr id="87" name="Round Diagonal Corner Rectangle 86"/>
          <p:cNvSpPr/>
          <p:nvPr/>
        </p:nvSpPr>
        <p:spPr>
          <a:xfrm>
            <a:off x="6699353" y="4694178"/>
            <a:ext cx="5255891" cy="2395068"/>
          </a:xfrm>
          <a:prstGeom prst="round2DiagRect">
            <a:avLst>
              <a:gd name="adj1" fmla="val 16667"/>
              <a:gd name="adj2" fmla="val 13584"/>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lIns="88194" tIns="44097" rIns="88194" bIns="44097" anchor="ctr"/>
          <a:lstStyle/>
          <a:p>
            <a:pPr marL="332259" defTabSz="1133909" fontAlgn="auto">
              <a:spcBef>
                <a:spcPts val="0"/>
              </a:spcBef>
              <a:spcAft>
                <a:spcPts val="0"/>
              </a:spcAft>
              <a:defRPr/>
            </a:pPr>
            <a:endParaRPr lang="en-US" sz="1200" b="1" dirty="0">
              <a:solidFill>
                <a:schemeClr val="lt1"/>
              </a:solidFill>
            </a:endParaRPr>
          </a:p>
        </p:txBody>
      </p:sp>
      <p:sp>
        <p:nvSpPr>
          <p:cNvPr id="41" name="Text Box 48"/>
          <p:cNvSpPr txBox="1">
            <a:spLocks noChangeArrowheads="1"/>
          </p:cNvSpPr>
          <p:nvPr/>
        </p:nvSpPr>
        <p:spPr bwMode="auto">
          <a:xfrm>
            <a:off x="6773379" y="4693090"/>
            <a:ext cx="2294826" cy="2423028"/>
          </a:xfrm>
          <a:prstGeom prst="rect">
            <a:avLst/>
          </a:prstGeom>
          <a:noFill/>
          <a:ln w="9525">
            <a:noFill/>
            <a:miter lim="800000"/>
            <a:headEnd/>
            <a:tailEnd/>
          </a:ln>
          <a:effectLst/>
        </p:spPr>
        <p:txBody>
          <a:bodyPr lIns="88194" tIns="44097" rIns="88194" bIns="44097">
            <a:spAutoFit/>
          </a:bodyPr>
          <a:lstStyle/>
          <a:p>
            <a:pPr marL="162301" indent="-162301" algn="ctr" defTabSz="1133909" fontAlgn="auto">
              <a:lnSpc>
                <a:spcPts val="1350"/>
              </a:lnSpc>
              <a:spcBef>
                <a:spcPts val="0"/>
              </a:spcBef>
              <a:spcAft>
                <a:spcPts val="0"/>
              </a:spcAft>
              <a:defRPr/>
            </a:pPr>
            <a:r>
              <a:rPr lang="en-US" sz="1000" b="1" u="sng" dirty="0" smtClean="0">
                <a:latin typeface="+mn-lt"/>
              </a:rPr>
              <a:t>Manual Process</a:t>
            </a:r>
            <a:endParaRPr lang="en-US" sz="1000" b="1" u="sng" dirty="0">
              <a:latin typeface="+mn-lt"/>
            </a:endParaRPr>
          </a:p>
          <a:p>
            <a:pPr marL="114836" indent="-114836" defTabSz="1133909" fontAlgn="auto">
              <a:lnSpc>
                <a:spcPts val="1350"/>
              </a:lnSpc>
              <a:spcBef>
                <a:spcPts val="0"/>
              </a:spcBef>
              <a:spcAft>
                <a:spcPts val="0"/>
              </a:spcAft>
              <a:buFontTx/>
              <a:buChar char="•"/>
              <a:defRPr/>
            </a:pPr>
            <a:r>
              <a:rPr lang="en-US" sz="1000" b="1" dirty="0" smtClean="0">
                <a:latin typeface="+mn-lt"/>
              </a:rPr>
              <a:t>Hand-write </a:t>
            </a:r>
            <a:r>
              <a:rPr lang="en-US" sz="1000" b="1" dirty="0">
                <a:latin typeface="+mn-lt"/>
              </a:rPr>
              <a:t>SF44</a:t>
            </a:r>
          </a:p>
          <a:p>
            <a:pPr marL="114836" indent="-114836" defTabSz="1133909" fontAlgn="auto">
              <a:lnSpc>
                <a:spcPts val="1350"/>
              </a:lnSpc>
              <a:spcBef>
                <a:spcPts val="0"/>
              </a:spcBef>
              <a:spcAft>
                <a:spcPts val="0"/>
              </a:spcAft>
              <a:buFontTx/>
              <a:buChar char="•"/>
              <a:defRPr/>
            </a:pPr>
            <a:r>
              <a:rPr lang="en-US" sz="1000" b="1" dirty="0">
                <a:latin typeface="+mn-lt"/>
              </a:rPr>
              <a:t>Type SF44 data into PIIN Log</a:t>
            </a:r>
          </a:p>
          <a:p>
            <a:pPr marL="114836" indent="-114836" defTabSz="1133909" fontAlgn="auto">
              <a:lnSpc>
                <a:spcPts val="1350"/>
              </a:lnSpc>
              <a:spcBef>
                <a:spcPts val="0"/>
              </a:spcBef>
              <a:spcAft>
                <a:spcPts val="0"/>
              </a:spcAft>
              <a:buFontTx/>
              <a:buChar char="•"/>
              <a:defRPr/>
            </a:pPr>
            <a:r>
              <a:rPr lang="en-US" sz="1000" b="1" dirty="0">
                <a:latin typeface="+mn-lt"/>
              </a:rPr>
              <a:t>Make 5 Copies of all documents</a:t>
            </a:r>
          </a:p>
          <a:p>
            <a:pPr marL="114836" indent="-114836" defTabSz="1133909" fontAlgn="auto">
              <a:lnSpc>
                <a:spcPts val="1350"/>
              </a:lnSpc>
              <a:spcBef>
                <a:spcPts val="0"/>
              </a:spcBef>
              <a:spcAft>
                <a:spcPts val="0"/>
              </a:spcAft>
              <a:buFontTx/>
              <a:buChar char="•"/>
              <a:defRPr/>
            </a:pPr>
            <a:r>
              <a:rPr lang="en-US" sz="1000" b="1" dirty="0">
                <a:latin typeface="+mn-lt"/>
              </a:rPr>
              <a:t>Travel to PBO, DA, KO, RM to Clear  </a:t>
            </a:r>
          </a:p>
          <a:p>
            <a:pPr marL="114836" indent="-114836" defTabSz="1133909" fontAlgn="auto">
              <a:lnSpc>
                <a:spcPts val="1350"/>
              </a:lnSpc>
              <a:spcBef>
                <a:spcPts val="0"/>
              </a:spcBef>
              <a:spcAft>
                <a:spcPts val="0"/>
              </a:spcAft>
              <a:buFontTx/>
              <a:buChar char="•"/>
              <a:defRPr/>
            </a:pPr>
            <a:r>
              <a:rPr lang="en-US" sz="1000" b="1" dirty="0">
                <a:latin typeface="+mn-lt"/>
              </a:rPr>
              <a:t>DA enter SF44 in DDS</a:t>
            </a:r>
          </a:p>
          <a:p>
            <a:pPr marL="114836" indent="-114836" defTabSz="1133909" fontAlgn="auto">
              <a:lnSpc>
                <a:spcPts val="1350"/>
              </a:lnSpc>
              <a:spcBef>
                <a:spcPts val="0"/>
              </a:spcBef>
              <a:spcAft>
                <a:spcPts val="0"/>
              </a:spcAft>
              <a:buFontTx/>
              <a:buChar char="•"/>
              <a:defRPr/>
            </a:pPr>
            <a:r>
              <a:rPr lang="en-US" sz="1000" b="1" dirty="0">
                <a:latin typeface="+mn-lt"/>
              </a:rPr>
              <a:t>DA updates manual PR ledger</a:t>
            </a:r>
          </a:p>
          <a:p>
            <a:pPr marL="114836" indent="-114836" defTabSz="1133909" fontAlgn="auto">
              <a:lnSpc>
                <a:spcPts val="1350"/>
              </a:lnSpc>
              <a:spcBef>
                <a:spcPts val="0"/>
              </a:spcBef>
              <a:spcAft>
                <a:spcPts val="0"/>
              </a:spcAft>
              <a:buFontTx/>
              <a:buChar char="•"/>
              <a:defRPr/>
            </a:pPr>
            <a:r>
              <a:rPr lang="en-US" sz="1000" b="1" dirty="0">
                <a:latin typeface="+mn-lt"/>
              </a:rPr>
              <a:t>DA scans SF44 for archive</a:t>
            </a:r>
          </a:p>
          <a:p>
            <a:pPr marL="114836" indent="-114836" defTabSz="1133909" fontAlgn="auto">
              <a:lnSpc>
                <a:spcPts val="1350"/>
              </a:lnSpc>
              <a:spcBef>
                <a:spcPts val="0"/>
              </a:spcBef>
              <a:spcAft>
                <a:spcPts val="0"/>
              </a:spcAft>
              <a:buFontTx/>
              <a:buChar char="•"/>
              <a:defRPr/>
            </a:pPr>
            <a:r>
              <a:rPr lang="en-US" sz="1000" b="1" dirty="0">
                <a:latin typeface="+mn-lt"/>
              </a:rPr>
              <a:t>Hardcopy shipped to CONUS</a:t>
            </a:r>
          </a:p>
          <a:p>
            <a:pPr marL="114836" indent="-114836" defTabSz="1133909" fontAlgn="auto">
              <a:lnSpc>
                <a:spcPts val="1350"/>
              </a:lnSpc>
              <a:spcBef>
                <a:spcPts val="0"/>
              </a:spcBef>
              <a:spcAft>
                <a:spcPts val="0"/>
              </a:spcAft>
              <a:buFontTx/>
              <a:buChar char="•"/>
              <a:defRPr/>
            </a:pPr>
            <a:r>
              <a:rPr lang="en-US" sz="1000" b="1" dirty="0">
                <a:latin typeface="+mn-lt"/>
              </a:rPr>
              <a:t>KO maintains file</a:t>
            </a:r>
          </a:p>
          <a:p>
            <a:pPr marL="114836" indent="-114836" defTabSz="1133909" fontAlgn="auto">
              <a:lnSpc>
                <a:spcPts val="1350"/>
              </a:lnSpc>
              <a:spcBef>
                <a:spcPts val="0"/>
              </a:spcBef>
              <a:spcAft>
                <a:spcPts val="0"/>
              </a:spcAft>
              <a:buFontTx/>
              <a:buChar char="•"/>
              <a:defRPr/>
            </a:pPr>
            <a:r>
              <a:rPr lang="en-US" sz="1000" b="1" dirty="0">
                <a:latin typeface="+mn-lt"/>
              </a:rPr>
              <a:t>FOO maintains file</a:t>
            </a:r>
          </a:p>
          <a:p>
            <a:pPr marL="114836" indent="-114836" defTabSz="1133909" fontAlgn="auto">
              <a:lnSpc>
                <a:spcPts val="1350"/>
              </a:lnSpc>
              <a:spcBef>
                <a:spcPts val="0"/>
              </a:spcBef>
              <a:spcAft>
                <a:spcPts val="0"/>
              </a:spcAft>
              <a:buFontTx/>
              <a:buChar char="•"/>
              <a:defRPr/>
            </a:pPr>
            <a:r>
              <a:rPr lang="en-US" sz="1000" b="1" dirty="0">
                <a:latin typeface="+mn-lt"/>
              </a:rPr>
              <a:t>PA maintains file</a:t>
            </a:r>
          </a:p>
          <a:p>
            <a:pPr marL="114836" indent="-114836" defTabSz="1133909" fontAlgn="auto">
              <a:lnSpc>
                <a:spcPts val="1350"/>
              </a:lnSpc>
              <a:spcBef>
                <a:spcPts val="0"/>
              </a:spcBef>
              <a:spcAft>
                <a:spcPts val="0"/>
              </a:spcAft>
              <a:buFontTx/>
              <a:buChar char="•"/>
              <a:defRPr/>
            </a:pPr>
            <a:r>
              <a:rPr lang="en-US" sz="1000" b="1" dirty="0">
                <a:latin typeface="+mn-lt"/>
              </a:rPr>
              <a:t>DA maintains file</a:t>
            </a:r>
          </a:p>
        </p:txBody>
      </p:sp>
      <p:sp>
        <p:nvSpPr>
          <p:cNvPr id="42" name="Text Box 49"/>
          <p:cNvSpPr txBox="1">
            <a:spLocks noChangeArrowheads="1"/>
          </p:cNvSpPr>
          <p:nvPr/>
        </p:nvSpPr>
        <p:spPr bwMode="auto">
          <a:xfrm>
            <a:off x="9586392" y="4693090"/>
            <a:ext cx="2442879" cy="2428157"/>
          </a:xfrm>
          <a:prstGeom prst="rect">
            <a:avLst/>
          </a:prstGeom>
          <a:noFill/>
          <a:ln w="9525">
            <a:noFill/>
            <a:miter lim="800000"/>
            <a:headEnd/>
            <a:tailEnd/>
          </a:ln>
          <a:effectLst/>
        </p:spPr>
        <p:txBody>
          <a:bodyPr lIns="88194" tIns="44097" rIns="88194" bIns="44097">
            <a:spAutoFit/>
          </a:bodyPr>
          <a:lstStyle/>
          <a:p>
            <a:pPr marL="162301" indent="-162301" algn="ctr" defTabSz="1133909" fontAlgn="auto">
              <a:spcBef>
                <a:spcPts val="0"/>
              </a:spcBef>
              <a:spcAft>
                <a:spcPts val="0"/>
              </a:spcAft>
              <a:defRPr/>
            </a:pPr>
            <a:r>
              <a:rPr lang="en-US" sz="1000" b="1" u="sng" dirty="0">
                <a:latin typeface="+mn-lt"/>
              </a:rPr>
              <a:t>Problems</a:t>
            </a:r>
            <a:r>
              <a:rPr lang="en-US" sz="1000" b="1" dirty="0">
                <a:latin typeface="+mn-lt"/>
              </a:rPr>
              <a:t>   </a:t>
            </a:r>
          </a:p>
          <a:p>
            <a:pPr marL="58183" indent="-58183" defTabSz="1133909" fontAlgn="auto">
              <a:spcBef>
                <a:spcPts val="0"/>
              </a:spcBef>
              <a:spcAft>
                <a:spcPts val="0"/>
              </a:spcAft>
              <a:buFont typeface="Arial" pitchFamily="34" charset="0"/>
              <a:buChar char="•"/>
              <a:defRPr/>
            </a:pPr>
            <a:r>
              <a:rPr lang="en-US" sz="1000" b="1" dirty="0">
                <a:latin typeface="+mn-lt"/>
              </a:rPr>
              <a:t> Illegibility </a:t>
            </a:r>
            <a:r>
              <a:rPr lang="en-US" sz="1000" b="1" dirty="0" smtClean="0">
                <a:latin typeface="+mn-lt"/>
              </a:rPr>
              <a:t>of SF44/Receipt</a:t>
            </a:r>
            <a:endParaRPr lang="en-US" sz="1000" b="1" dirty="0">
              <a:latin typeface="+mn-lt"/>
            </a:endParaRPr>
          </a:p>
          <a:p>
            <a:pPr marL="58183" indent="-58183" defTabSz="1133909" fontAlgn="auto">
              <a:spcBef>
                <a:spcPts val="0"/>
              </a:spcBef>
              <a:spcAft>
                <a:spcPts val="0"/>
              </a:spcAft>
              <a:buFont typeface="Arial" pitchFamily="34" charset="0"/>
              <a:buChar char="•"/>
              <a:defRPr/>
            </a:pPr>
            <a:r>
              <a:rPr lang="en-US" sz="1000" b="1" dirty="0">
                <a:latin typeface="+mn-lt"/>
              </a:rPr>
              <a:t> Errors: Calculation of order, ledger totals,  or exchange rate</a:t>
            </a:r>
          </a:p>
          <a:p>
            <a:pPr marL="58183" indent="-58183" defTabSz="1133909" fontAlgn="auto">
              <a:spcBef>
                <a:spcPts val="0"/>
              </a:spcBef>
              <a:spcAft>
                <a:spcPts val="0"/>
              </a:spcAft>
              <a:buFont typeface="Arial" pitchFamily="34" charset="0"/>
              <a:buChar char="•"/>
              <a:defRPr/>
            </a:pPr>
            <a:r>
              <a:rPr lang="en-US" sz="1000" b="1" dirty="0">
                <a:latin typeface="+mn-lt"/>
              </a:rPr>
              <a:t> Documents lost or damaged</a:t>
            </a:r>
          </a:p>
          <a:p>
            <a:pPr marL="58183" indent="-58183" defTabSz="1133909" fontAlgn="auto">
              <a:spcBef>
                <a:spcPts val="0"/>
              </a:spcBef>
              <a:spcAft>
                <a:spcPts val="0"/>
              </a:spcAft>
              <a:buFont typeface="Arial" pitchFamily="34" charset="0"/>
              <a:buChar char="•"/>
              <a:defRPr/>
            </a:pPr>
            <a:r>
              <a:rPr lang="en-US" sz="1000" b="1" dirty="0">
                <a:latin typeface="+mn-lt"/>
              </a:rPr>
              <a:t> Wasted time</a:t>
            </a:r>
          </a:p>
          <a:p>
            <a:pPr marL="217422" lvl="1" indent="-58183" defTabSz="1133909" fontAlgn="auto">
              <a:spcBef>
                <a:spcPts val="0"/>
              </a:spcBef>
              <a:spcAft>
                <a:spcPts val="0"/>
              </a:spcAft>
              <a:buFont typeface="Arial" pitchFamily="34" charset="0"/>
              <a:buChar char="•"/>
              <a:defRPr/>
            </a:pPr>
            <a:r>
              <a:rPr lang="en-US" sz="1000" b="1" dirty="0">
                <a:latin typeface="+mn-lt"/>
              </a:rPr>
              <a:t>Duplicate data entry</a:t>
            </a:r>
          </a:p>
          <a:p>
            <a:pPr marL="217422" lvl="1" indent="-58183" defTabSz="1133909" fontAlgn="auto">
              <a:spcBef>
                <a:spcPts val="0"/>
              </a:spcBef>
              <a:spcAft>
                <a:spcPts val="0"/>
              </a:spcAft>
              <a:buFont typeface="Arial" pitchFamily="34" charset="0"/>
              <a:buChar char="•"/>
              <a:defRPr/>
            </a:pPr>
            <a:r>
              <a:rPr lang="en-US" sz="1000" b="1" dirty="0">
                <a:latin typeface="+mn-lt"/>
              </a:rPr>
              <a:t>Excessive Paper Reproduction</a:t>
            </a:r>
          </a:p>
          <a:p>
            <a:pPr marL="217422" lvl="1" indent="-58183" defTabSz="1133909" fontAlgn="auto">
              <a:spcBef>
                <a:spcPts val="0"/>
              </a:spcBef>
              <a:spcAft>
                <a:spcPts val="0"/>
              </a:spcAft>
              <a:buFont typeface="Arial" pitchFamily="34" charset="0"/>
              <a:buChar char="•"/>
              <a:defRPr/>
            </a:pPr>
            <a:r>
              <a:rPr lang="en-US" sz="1000" b="1" dirty="0">
                <a:latin typeface="+mn-lt"/>
              </a:rPr>
              <a:t>Traveling to Clear</a:t>
            </a:r>
          </a:p>
          <a:p>
            <a:pPr marL="52059" indent="-52059" defTabSz="1133909" fontAlgn="auto">
              <a:spcBef>
                <a:spcPts val="0"/>
              </a:spcBef>
              <a:spcAft>
                <a:spcPts val="0"/>
              </a:spcAft>
              <a:buFont typeface="Arial" pitchFamily="34" charset="0"/>
              <a:buChar char="•"/>
              <a:defRPr/>
            </a:pPr>
            <a:r>
              <a:rPr lang="en-US" sz="1000" b="1" dirty="0">
                <a:latin typeface="+mn-lt"/>
              </a:rPr>
              <a:t> Lack of oversight/visibility of purchases &amp; cash control from delayed clearing</a:t>
            </a:r>
          </a:p>
          <a:p>
            <a:pPr marL="52059" indent="-52059" defTabSz="1133909" fontAlgn="auto">
              <a:spcBef>
                <a:spcPts val="0"/>
              </a:spcBef>
              <a:spcAft>
                <a:spcPts val="0"/>
              </a:spcAft>
              <a:buFont typeface="Arial" pitchFamily="34" charset="0"/>
              <a:buChar char="•"/>
              <a:defRPr/>
            </a:pPr>
            <a:r>
              <a:rPr lang="en-US" sz="1000" b="1" dirty="0">
                <a:latin typeface="+mn-lt"/>
              </a:rPr>
              <a:t> Unnecessary Risk due to travel</a:t>
            </a:r>
          </a:p>
          <a:p>
            <a:pPr marL="52059" indent="-52059" defTabSz="1133909" fontAlgn="auto">
              <a:spcBef>
                <a:spcPts val="0"/>
              </a:spcBef>
              <a:spcAft>
                <a:spcPts val="0"/>
              </a:spcAft>
              <a:buFont typeface="Arial" pitchFamily="34" charset="0"/>
              <a:buChar char="•"/>
              <a:defRPr/>
            </a:pPr>
            <a:r>
              <a:rPr lang="en-US" sz="1000" b="1" dirty="0">
                <a:latin typeface="+mn-lt"/>
              </a:rPr>
              <a:t> Unmatched documents requiring manual tracking</a:t>
            </a:r>
          </a:p>
          <a:p>
            <a:pPr marL="52059" indent="-52059" defTabSz="1133909" fontAlgn="auto">
              <a:spcBef>
                <a:spcPts val="0"/>
              </a:spcBef>
              <a:spcAft>
                <a:spcPts val="0"/>
              </a:spcAft>
              <a:buFont typeface="Arial" pitchFamily="34" charset="0"/>
              <a:buChar char="•"/>
              <a:defRPr/>
            </a:pPr>
            <a:r>
              <a:rPr lang="en-US" sz="1000" b="1" dirty="0">
                <a:latin typeface="+mn-lt"/>
              </a:rPr>
              <a:t> No Theater-wide visibility</a:t>
            </a:r>
          </a:p>
        </p:txBody>
      </p:sp>
      <p:pic>
        <p:nvPicPr>
          <p:cNvPr id="88" name="Picture 6" descr="New Image34"/>
          <p:cNvPicPr>
            <a:picLocks noChangeAspect="1" noChangeArrowheads="1"/>
          </p:cNvPicPr>
          <p:nvPr/>
        </p:nvPicPr>
        <p:blipFill>
          <a:blip r:embed="rId4" cstate="email"/>
          <a:srcRect/>
          <a:stretch>
            <a:fillRect/>
          </a:stretch>
        </p:blipFill>
        <p:spPr bwMode="auto">
          <a:xfrm>
            <a:off x="10215676" y="3631734"/>
            <a:ext cx="1332479" cy="871444"/>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9" name="Picture 4"/>
          <p:cNvPicPr>
            <a:picLocks noChangeAspect="1" noChangeArrowheads="1"/>
          </p:cNvPicPr>
          <p:nvPr/>
        </p:nvPicPr>
        <p:blipFill>
          <a:blip r:embed="rId5" cstate="print"/>
          <a:srcRect l="40625" t="41667" r="17969" b="21875"/>
          <a:stretch>
            <a:fillRect/>
          </a:stretch>
        </p:blipFill>
        <p:spPr bwMode="auto">
          <a:xfrm>
            <a:off x="6884477" y="3597478"/>
            <a:ext cx="1480533" cy="95913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5" name="TextBox 84"/>
          <p:cNvSpPr txBox="1"/>
          <p:nvPr/>
        </p:nvSpPr>
        <p:spPr>
          <a:xfrm>
            <a:off x="8322337" y="3566680"/>
            <a:ext cx="1414988" cy="366054"/>
          </a:xfrm>
          <a:prstGeom prst="rect">
            <a:avLst/>
          </a:prstGeom>
          <a:noFill/>
          <a:effectLst/>
        </p:spPr>
        <p:txBody>
          <a:bodyPr wrap="none" lIns="88194" tIns="44097" rIns="88194" bIns="44097">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defTabSz="1133909" fontAlgn="auto">
              <a:spcBef>
                <a:spcPts val="0"/>
              </a:spcBef>
              <a:spcAft>
                <a:spcPts val="0"/>
              </a:spcAft>
              <a:defRPr/>
            </a:pPr>
            <a:r>
              <a:rPr lang="en-US" sz="1800" b="1" cap="all" dirty="0">
                <a:ln w="0"/>
                <a:solidFill>
                  <a:schemeClr val="tx2">
                    <a:lumMod val="60000"/>
                    <a:lumOff val="40000"/>
                  </a:schemeClr>
                </a:solidFill>
                <a:effectLst>
                  <a:reflection blurRad="12700" stA="50000" endPos="50000" dist="5000" dir="5400000" sy="-100000" rotWithShape="0"/>
                </a:effectLst>
                <a:latin typeface="+mn-lt"/>
              </a:rPr>
              <a:t>From this…</a:t>
            </a:r>
          </a:p>
        </p:txBody>
      </p:sp>
      <p:sp>
        <p:nvSpPr>
          <p:cNvPr id="86" name="TextBox 85"/>
          <p:cNvSpPr txBox="1"/>
          <p:nvPr/>
        </p:nvSpPr>
        <p:spPr>
          <a:xfrm>
            <a:off x="9113837" y="4252432"/>
            <a:ext cx="1162547" cy="366054"/>
          </a:xfrm>
          <a:prstGeom prst="rect">
            <a:avLst/>
          </a:prstGeom>
          <a:noFill/>
        </p:spPr>
        <p:txBody>
          <a:bodyPr wrap="none" lIns="88194" tIns="44097" rIns="88194" bIns="44097">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defTabSz="1133909" fontAlgn="auto">
              <a:spcBef>
                <a:spcPts val="0"/>
              </a:spcBef>
              <a:spcAft>
                <a:spcPts val="0"/>
              </a:spcAft>
              <a:defRPr/>
            </a:pPr>
            <a:r>
              <a:rPr lang="en-US" sz="1800" b="1" cap="all" dirty="0">
                <a:ln w="0"/>
                <a:solidFill>
                  <a:schemeClr val="tx2">
                    <a:lumMod val="60000"/>
                    <a:lumOff val="40000"/>
                  </a:schemeClr>
                </a:solidFill>
                <a:effectLst>
                  <a:reflection blurRad="12700" stA="50000" endPos="50000" dist="5000" dir="5400000" sy="-100000" rotWithShape="0"/>
                </a:effectLst>
                <a:latin typeface="+mn-lt"/>
              </a:rPr>
              <a:t>…to this!</a:t>
            </a:r>
          </a:p>
        </p:txBody>
      </p:sp>
      <p:sp>
        <p:nvSpPr>
          <p:cNvPr id="2071" name="TextBox 90"/>
          <p:cNvSpPr txBox="1">
            <a:spLocks noChangeArrowheads="1"/>
          </p:cNvSpPr>
          <p:nvPr/>
        </p:nvSpPr>
        <p:spPr bwMode="auto">
          <a:xfrm>
            <a:off x="916845" y="4659805"/>
            <a:ext cx="1990445" cy="1127801"/>
          </a:xfrm>
          <a:prstGeom prst="rect">
            <a:avLst/>
          </a:prstGeom>
          <a:noFill/>
          <a:ln w="9525">
            <a:noFill/>
            <a:miter lim="800000"/>
            <a:headEnd/>
            <a:tailEnd/>
          </a:ln>
        </p:spPr>
        <p:txBody>
          <a:bodyPr wrap="square" lIns="88194" tIns="44097" rIns="88194" bIns="44097">
            <a:spAutoFit/>
          </a:bodyPr>
          <a:lstStyle/>
          <a:p>
            <a:pPr>
              <a:lnSpc>
                <a:spcPts val="868"/>
              </a:lnSpc>
            </a:pPr>
            <a:r>
              <a:rPr lang="en-US" sz="900" b="1" u="sng" dirty="0">
                <a:latin typeface="Calibri" pitchFamily="34" charset="0"/>
              </a:rPr>
              <a:t>Bluebird Pidion BIP 6000</a:t>
            </a:r>
            <a:r>
              <a:rPr lang="en-US" sz="900" b="1" dirty="0">
                <a:latin typeface="Calibri" pitchFamily="34" charset="0"/>
              </a:rPr>
              <a:t>- Small (3.1"x 6.3" x 1.4"), light-weight (14.3oz with battery), ruggedized to MIL-STD-810F, 2Gig FIPS 140-2 compliant memory, 3.5" Touch </a:t>
            </a:r>
            <a:r>
              <a:rPr lang="en-US" sz="900" b="1" dirty="0" smtClean="0">
                <a:latin typeface="Calibri" pitchFamily="34" charset="0"/>
              </a:rPr>
              <a:t>Screen, </a:t>
            </a:r>
            <a:r>
              <a:rPr lang="en-US" sz="900" b="1" dirty="0">
                <a:latin typeface="Calibri" pitchFamily="34" charset="0"/>
              </a:rPr>
              <a:t>3.7V, 4400mAh, Li-ion rechargeable battery, 3 megapixel autofocus camera with LED flash, WiFi, GSM, USB and Ethernet connectivity.</a:t>
            </a:r>
          </a:p>
        </p:txBody>
      </p:sp>
      <p:pic>
        <p:nvPicPr>
          <p:cNvPr id="2073" name="Picture 2" descr="Printek%20FieldPro%20Mobile%20Print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61673" y="5730448"/>
            <a:ext cx="592213" cy="659635"/>
          </a:xfrm>
          <a:prstGeom prst="rect">
            <a:avLst/>
          </a:prstGeom>
          <a:noFill/>
          <a:ln w="9525">
            <a:noFill/>
            <a:miter lim="800000"/>
            <a:headEnd/>
            <a:tailEnd/>
          </a:ln>
        </p:spPr>
      </p:pic>
      <p:sp>
        <p:nvSpPr>
          <p:cNvPr id="2074" name="TextBox 93"/>
          <p:cNvSpPr txBox="1">
            <a:spLocks noChangeArrowheads="1"/>
          </p:cNvSpPr>
          <p:nvPr/>
        </p:nvSpPr>
        <p:spPr bwMode="auto">
          <a:xfrm>
            <a:off x="291759" y="5846944"/>
            <a:ext cx="2146772" cy="552324"/>
          </a:xfrm>
          <a:prstGeom prst="rect">
            <a:avLst/>
          </a:prstGeom>
          <a:noFill/>
          <a:ln w="9525">
            <a:noFill/>
            <a:miter lim="800000"/>
            <a:headEnd/>
            <a:tailEnd/>
          </a:ln>
        </p:spPr>
        <p:txBody>
          <a:bodyPr lIns="88194" tIns="44097" rIns="88194" bIns="44097">
            <a:spAutoFit/>
          </a:bodyPr>
          <a:lstStyle/>
          <a:p>
            <a:pPr>
              <a:lnSpc>
                <a:spcPts val="868"/>
              </a:lnSpc>
            </a:pPr>
            <a:r>
              <a:rPr lang="en-US" sz="900" b="1" u="sng" dirty="0">
                <a:latin typeface="Calibri" pitchFamily="34" charset="0"/>
              </a:rPr>
              <a:t>Printek FieldPro Mobile</a:t>
            </a:r>
            <a:r>
              <a:rPr lang="en-US" sz="900" b="1" dirty="0">
                <a:latin typeface="Calibri" pitchFamily="34" charset="0"/>
              </a:rPr>
              <a:t>- Small (6.1" x 5.9" x 2.7"), light-weight (20 oz with battery) ruggedized portable printer used to print an SF-44 on site if required.</a:t>
            </a:r>
          </a:p>
        </p:txBody>
      </p:sp>
      <p:sp>
        <p:nvSpPr>
          <p:cNvPr id="2075" name="Rectangle 3"/>
          <p:cNvSpPr txBox="1">
            <a:spLocks noChangeArrowheads="1"/>
          </p:cNvSpPr>
          <p:nvPr/>
        </p:nvSpPr>
        <p:spPr bwMode="auto">
          <a:xfrm>
            <a:off x="266359" y="637303"/>
            <a:ext cx="2719557" cy="2686953"/>
          </a:xfrm>
          <a:prstGeom prst="rect">
            <a:avLst/>
          </a:prstGeom>
          <a:noFill/>
          <a:ln w="9525">
            <a:noFill/>
            <a:miter lim="800000"/>
            <a:headEnd/>
            <a:tailEnd/>
          </a:ln>
        </p:spPr>
        <p:txBody>
          <a:bodyPr lIns="113390" tIns="56695" rIns="113390" bIns="56695"/>
          <a:lstStyle/>
          <a:p>
            <a:pPr marL="105649" indent="-105649">
              <a:lnSpc>
                <a:spcPts val="1061"/>
              </a:lnSpc>
              <a:buFont typeface="Arial" charset="0"/>
              <a:buChar char="•"/>
            </a:pPr>
            <a:r>
              <a:rPr lang="en-US" sz="1000" b="1" dirty="0" smtClean="0">
                <a:latin typeface="Calibri" pitchFamily="34" charset="0"/>
              </a:rPr>
              <a:t>Improves audit-ability, accountability and visibility of SF44 transactions in the field</a:t>
            </a:r>
          </a:p>
          <a:p>
            <a:pPr marL="105649" indent="-105649">
              <a:lnSpc>
                <a:spcPts val="1061"/>
              </a:lnSpc>
              <a:buFont typeface="Arial" charset="0"/>
              <a:buChar char="•"/>
            </a:pPr>
            <a:r>
              <a:rPr lang="en-US" sz="1000" b="1" dirty="0" smtClean="0">
                <a:latin typeface="Calibri" pitchFamily="34" charset="0"/>
              </a:rPr>
              <a:t>Eliminates </a:t>
            </a:r>
            <a:r>
              <a:rPr lang="en-US" sz="1000" b="1" dirty="0">
                <a:latin typeface="Calibri" pitchFamily="34" charset="0"/>
              </a:rPr>
              <a:t>illegible paperwork, deciphering handwriting, lost receipts</a:t>
            </a:r>
          </a:p>
          <a:p>
            <a:pPr marL="105649" indent="-105649">
              <a:lnSpc>
                <a:spcPts val="1061"/>
              </a:lnSpc>
              <a:buFont typeface="Arial" charset="0"/>
              <a:buChar char="•"/>
            </a:pPr>
            <a:r>
              <a:rPr lang="en-US" sz="1000" b="1" dirty="0">
                <a:latin typeface="Calibri" pitchFamily="34" charset="0"/>
              </a:rPr>
              <a:t>Provides immediate visibility of transactions and payments</a:t>
            </a:r>
          </a:p>
          <a:p>
            <a:pPr marL="105649" indent="-105649">
              <a:lnSpc>
                <a:spcPts val="1061"/>
              </a:lnSpc>
              <a:buFont typeface="Arial" charset="0"/>
              <a:buChar char="•"/>
            </a:pPr>
            <a:r>
              <a:rPr lang="en-US" sz="1000" b="1" dirty="0">
                <a:latin typeface="Calibri" pitchFamily="34" charset="0"/>
              </a:rPr>
              <a:t>Improves data and purchase control </a:t>
            </a:r>
          </a:p>
          <a:p>
            <a:pPr marL="105649" indent="-105649">
              <a:lnSpc>
                <a:spcPts val="1061"/>
              </a:lnSpc>
              <a:buFont typeface="Arial" charset="0"/>
              <a:buChar char="•"/>
            </a:pPr>
            <a:r>
              <a:rPr lang="en-US" sz="1000" b="1" dirty="0">
                <a:latin typeface="Calibri" pitchFamily="34" charset="0"/>
              </a:rPr>
              <a:t>Eliminates travel for clearing  when cash replenishment </a:t>
            </a:r>
            <a:r>
              <a:rPr lang="en-US" sz="1000" b="1" dirty="0" smtClean="0">
                <a:latin typeface="Calibri" pitchFamily="34" charset="0"/>
              </a:rPr>
              <a:t>isn’t </a:t>
            </a:r>
            <a:r>
              <a:rPr lang="en-US" sz="1000" b="1" dirty="0">
                <a:latin typeface="Calibri" pitchFamily="34" charset="0"/>
              </a:rPr>
              <a:t>required</a:t>
            </a:r>
          </a:p>
          <a:p>
            <a:pPr marL="105649" indent="-105649">
              <a:lnSpc>
                <a:spcPts val="1061"/>
              </a:lnSpc>
              <a:buFont typeface="Arial" charset="0"/>
              <a:buChar char="•"/>
            </a:pPr>
            <a:r>
              <a:rPr lang="en-US" sz="1000" b="1" dirty="0">
                <a:latin typeface="Calibri" pitchFamily="34" charset="0"/>
              </a:rPr>
              <a:t>Eliminates excessive document reproduction, storage, or shipping</a:t>
            </a:r>
          </a:p>
          <a:p>
            <a:pPr marL="105649" indent="-105649">
              <a:lnSpc>
                <a:spcPts val="1061"/>
              </a:lnSpc>
              <a:buFont typeface="Arial" charset="0"/>
              <a:buChar char="•"/>
            </a:pPr>
            <a:r>
              <a:rPr lang="en-US" sz="1000" b="1" dirty="0">
                <a:latin typeface="Calibri" pitchFamily="34" charset="0"/>
              </a:rPr>
              <a:t>Eliminates redundant data entry</a:t>
            </a:r>
          </a:p>
          <a:p>
            <a:pPr marL="105649" indent="-105649">
              <a:lnSpc>
                <a:spcPts val="1061"/>
              </a:lnSpc>
              <a:buFont typeface="Arial" charset="0"/>
              <a:buChar char="•"/>
            </a:pPr>
            <a:r>
              <a:rPr lang="en-US" sz="1000" b="1" dirty="0">
                <a:latin typeface="Calibri" pitchFamily="34" charset="0"/>
              </a:rPr>
              <a:t>Enables analysis of orders &amp; expenditures </a:t>
            </a:r>
          </a:p>
          <a:p>
            <a:pPr marL="105649" indent="-105649">
              <a:lnSpc>
                <a:spcPts val="1061"/>
              </a:lnSpc>
              <a:buFont typeface="Arial" charset="0"/>
              <a:buChar char="•"/>
            </a:pPr>
            <a:r>
              <a:rPr lang="en-US" sz="1000" b="1" dirty="0">
                <a:latin typeface="Calibri" pitchFamily="34" charset="0"/>
              </a:rPr>
              <a:t>Improves cash management and tracking</a:t>
            </a:r>
          </a:p>
          <a:p>
            <a:pPr marL="105649" indent="-105649">
              <a:lnSpc>
                <a:spcPts val="1061"/>
              </a:lnSpc>
              <a:buFont typeface="Arial" charset="0"/>
              <a:buChar char="•"/>
            </a:pPr>
            <a:r>
              <a:rPr lang="en-US" sz="1000" b="1" dirty="0">
                <a:latin typeface="Calibri" pitchFamily="34" charset="0"/>
              </a:rPr>
              <a:t>Permits daily reconciliation without face to face meetings</a:t>
            </a:r>
          </a:p>
          <a:p>
            <a:pPr marL="105649" indent="-105649">
              <a:lnSpc>
                <a:spcPts val="1061"/>
              </a:lnSpc>
              <a:buFont typeface="Arial" charset="0"/>
              <a:buChar char="•"/>
            </a:pPr>
            <a:r>
              <a:rPr lang="en-US" sz="1000" b="1" dirty="0">
                <a:latin typeface="Calibri" pitchFamily="34" charset="0"/>
              </a:rPr>
              <a:t>Provides audit trail of all transactions in AOR</a:t>
            </a:r>
          </a:p>
          <a:p>
            <a:pPr marL="105649" indent="-105649">
              <a:lnSpc>
                <a:spcPts val="1061"/>
              </a:lnSpc>
              <a:buFont typeface="Arial" charset="0"/>
              <a:buChar char="•"/>
            </a:pPr>
            <a:r>
              <a:rPr lang="en-US" sz="1000" b="1" dirty="0">
                <a:latin typeface="Calibri" pitchFamily="34" charset="0"/>
              </a:rPr>
              <a:t>Reduces unmatched disbursements from SF 44 purchases</a:t>
            </a:r>
          </a:p>
          <a:p>
            <a:pPr marL="105649" indent="-105649">
              <a:lnSpc>
                <a:spcPts val="1061"/>
              </a:lnSpc>
              <a:buFont typeface="Arial" charset="0"/>
              <a:buChar char="•"/>
            </a:pPr>
            <a:r>
              <a:rPr lang="en-US" sz="1000" b="1" dirty="0">
                <a:latin typeface="Calibri" pitchFamily="34" charset="0"/>
              </a:rPr>
              <a:t>Eliminates </a:t>
            </a:r>
            <a:r>
              <a:rPr lang="en-US" sz="1000" b="1" dirty="0" smtClean="0">
                <a:latin typeface="Calibri" pitchFamily="34" charset="0"/>
              </a:rPr>
              <a:t>duplication </a:t>
            </a:r>
            <a:r>
              <a:rPr lang="en-US" sz="1000" b="1" dirty="0">
                <a:latin typeface="Calibri" pitchFamily="34" charset="0"/>
              </a:rPr>
              <a:t>of payment risk</a:t>
            </a:r>
          </a:p>
          <a:p>
            <a:pPr marL="105649" indent="-105649">
              <a:lnSpc>
                <a:spcPts val="1061"/>
              </a:lnSpc>
              <a:buFont typeface="Arial" charset="0"/>
              <a:buChar char="•"/>
            </a:pPr>
            <a:r>
              <a:rPr lang="en-US" sz="1000" b="1" dirty="0">
                <a:latin typeface="Calibri" pitchFamily="34" charset="0"/>
              </a:rPr>
              <a:t>Reduces time and work for procurement, accounting, reconciliation</a:t>
            </a:r>
          </a:p>
        </p:txBody>
      </p:sp>
      <p:sp>
        <p:nvSpPr>
          <p:cNvPr id="97" name="Rectangle 96"/>
          <p:cNvSpPr/>
          <p:nvPr/>
        </p:nvSpPr>
        <p:spPr>
          <a:xfrm>
            <a:off x="590090" y="239682"/>
            <a:ext cx="1989709" cy="439977"/>
          </a:xfrm>
          <a:prstGeom prst="rect">
            <a:avLst/>
          </a:prstGeom>
          <a:noFill/>
        </p:spPr>
        <p:txBody>
          <a:bodyPr wrap="none" lIns="88194" tIns="44097" rIns="88194" bIns="44097">
            <a:spAutoFit/>
            <a:scene3d>
              <a:camera prst="orthographicFront"/>
              <a:lightRig rig="balanced" dir="t">
                <a:rot lat="0" lon="0" rev="2100000"/>
              </a:lightRig>
            </a:scene3d>
            <a:sp3d extrusionH="57150" prstMaterial="metal">
              <a:bevelT w="38100" h="25400"/>
              <a:contourClr>
                <a:schemeClr val="bg2"/>
              </a:contourClr>
            </a:sp3d>
          </a:bodyPr>
          <a:lstStyle/>
          <a:p>
            <a:pPr algn="ctr" defTabSz="1133909" fontAlgn="auto">
              <a:spcBef>
                <a:spcPts val="0"/>
              </a:spcBef>
              <a:spcAft>
                <a:spcPts val="0"/>
              </a:spcAft>
              <a:defRPr/>
            </a:pPr>
            <a:r>
              <a:rPr lang="en-US" sz="2300" b="1" u="sng" dirty="0">
                <a:ln w="50800"/>
                <a:solidFill>
                  <a:schemeClr val="tx2">
                    <a:lumMod val="60000"/>
                    <a:lumOff val="40000"/>
                  </a:schemeClr>
                </a:solidFill>
                <a:effectLst>
                  <a:outerShdw blurRad="38100" dist="38100" dir="2700000" algn="tl">
                    <a:srgbClr val="000000">
                      <a:alpha val="43137"/>
                    </a:srgbClr>
                  </a:outerShdw>
                </a:effectLst>
                <a:latin typeface="+mn-lt"/>
              </a:rPr>
              <a:t>Improvements</a:t>
            </a:r>
          </a:p>
        </p:txBody>
      </p:sp>
      <p:pic>
        <p:nvPicPr>
          <p:cNvPr id="2080" name="Picture 13" descr="http://warehousenews.co.uk/wp-content/uploads/2009/08/bip-6000.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00878" y="2323851"/>
            <a:ext cx="2664959" cy="2614332"/>
          </a:xfrm>
          <a:prstGeom prst="rect">
            <a:avLst/>
          </a:prstGeom>
          <a:noFill/>
          <a:ln w="9525">
            <a:noFill/>
            <a:miter lim="800000"/>
            <a:headEnd/>
            <a:tailEnd/>
          </a:ln>
        </p:spPr>
      </p:pic>
      <p:pic>
        <p:nvPicPr>
          <p:cNvPr id="108" name="Picture 15" descr="http://usacac.army.mil/CAC2/CALL/docs/09-16/images/Fig_App_A-1.jpg"/>
          <p:cNvPicPr>
            <a:picLocks noChangeAspect="1" noChangeArrowheads="1"/>
          </p:cNvPicPr>
          <p:nvPr/>
        </p:nvPicPr>
        <p:blipFill>
          <a:blip r:embed="rId8" cstate="print"/>
          <a:srcRect l="11277" r="10847"/>
          <a:stretch>
            <a:fillRect/>
          </a:stretch>
        </p:blipFill>
        <p:spPr bwMode="auto">
          <a:xfrm>
            <a:off x="8810145" y="5075237"/>
            <a:ext cx="892947" cy="1752599"/>
          </a:xfrm>
          <a:prstGeom prst="rect">
            <a:avLst/>
          </a:prstGeom>
          <a:noFill/>
          <a:scene3d>
            <a:camera prst="perspectiveContrastingRightFacing"/>
            <a:lightRig rig="threePt" dir="t"/>
          </a:scene3d>
        </p:spPr>
      </p:pic>
      <p:sp>
        <p:nvSpPr>
          <p:cNvPr id="2082" name="TextBox 110"/>
          <p:cNvSpPr txBox="1">
            <a:spLocks noChangeArrowheads="1"/>
          </p:cNvSpPr>
          <p:nvPr/>
        </p:nvSpPr>
        <p:spPr bwMode="auto">
          <a:xfrm>
            <a:off x="291759" y="6442030"/>
            <a:ext cx="2664959" cy="747384"/>
          </a:xfrm>
          <a:prstGeom prst="rect">
            <a:avLst/>
          </a:prstGeom>
          <a:noFill/>
          <a:ln w="9525">
            <a:noFill/>
            <a:miter lim="800000"/>
            <a:headEnd/>
            <a:tailEnd/>
          </a:ln>
        </p:spPr>
        <p:txBody>
          <a:bodyPr lIns="88194" tIns="44097" rIns="88194" bIns="44097"/>
          <a:lstStyle/>
          <a:p>
            <a:pPr algn="ctr">
              <a:lnSpc>
                <a:spcPts val="868"/>
              </a:lnSpc>
            </a:pPr>
            <a:r>
              <a:rPr lang="en-US" sz="900" b="1" dirty="0">
                <a:latin typeface="Calibri" pitchFamily="34" charset="0"/>
              </a:rPr>
              <a:t>3in1 Tool </a:t>
            </a:r>
            <a:r>
              <a:rPr lang="en-US" sz="900" b="1" dirty="0" smtClean="0">
                <a:latin typeface="Calibri" pitchFamily="34" charset="0"/>
              </a:rPr>
              <a:t>leverages the existing JCXS infrastructure.   JCXS Tools are currently </a:t>
            </a:r>
            <a:r>
              <a:rPr lang="en-US" sz="900" b="1" dirty="0">
                <a:latin typeface="Calibri" pitchFamily="34" charset="0"/>
              </a:rPr>
              <a:t>in use in </a:t>
            </a:r>
            <a:r>
              <a:rPr lang="en-US" sz="900" b="1" dirty="0" smtClean="0">
                <a:latin typeface="Calibri" pitchFamily="34" charset="0"/>
              </a:rPr>
              <a:t>contingencies </a:t>
            </a:r>
            <a:r>
              <a:rPr lang="en-US" sz="900" b="1" dirty="0">
                <a:latin typeface="Calibri" pitchFamily="34" charset="0"/>
              </a:rPr>
              <a:t>for vendor registration, contract solicitation, and contract management and tracking at some locations. Servers are housed at DISA with COOP backup.</a:t>
            </a:r>
          </a:p>
        </p:txBody>
      </p:sp>
      <p:sp>
        <p:nvSpPr>
          <p:cNvPr id="37" name="Rounded Rectangle 36"/>
          <p:cNvSpPr/>
          <p:nvPr/>
        </p:nvSpPr>
        <p:spPr>
          <a:xfrm>
            <a:off x="362712" y="3829312"/>
            <a:ext cx="2514600" cy="762000"/>
          </a:xfrm>
          <a:prstGeom prst="roundRect">
            <a:avLst>
              <a:gd name="adj" fmla="val 20012"/>
            </a:avLst>
          </a:prstGeom>
          <a:solidFill>
            <a:schemeClr val="accent1">
              <a:lumMod val="40000"/>
              <a:lumOff val="60000"/>
            </a:schemeClr>
          </a:solidFill>
          <a:scene3d>
            <a:camera prst="orthographicFront"/>
            <a:lightRig rig="soft" dir="t">
              <a:rot lat="0" lon="0" rev="18000000"/>
            </a:lightRig>
          </a:scene3d>
          <a:sp3d prstMaterial="dkEdge">
            <a:bevelT w="73660" h="44450"/>
          </a:sp3d>
        </p:spPr>
        <p:style>
          <a:lnRef idx="0">
            <a:schemeClr val="accent3"/>
          </a:lnRef>
          <a:fillRef idx="3">
            <a:schemeClr val="accent3"/>
          </a:fillRef>
          <a:effectRef idx="3">
            <a:schemeClr val="accent3"/>
          </a:effectRef>
          <a:fontRef idx="minor">
            <a:schemeClr val="lt1"/>
          </a:fontRef>
        </p:style>
        <p:txBody>
          <a:bodyPr lIns="88194" tIns="44097" rIns="88194" bIns="44097" anchor="ctr"/>
          <a:lstStyle/>
          <a:p>
            <a:pPr marL="332259" defTabSz="1133909" fontAlgn="auto">
              <a:spcBef>
                <a:spcPts val="0"/>
              </a:spcBef>
              <a:spcAft>
                <a:spcPts val="0"/>
              </a:spcAft>
              <a:defRPr/>
            </a:pPr>
            <a:endParaRPr lang="en-US" sz="1200" b="1" dirty="0"/>
          </a:p>
        </p:txBody>
      </p:sp>
      <p:sp>
        <p:nvSpPr>
          <p:cNvPr id="38" name="TextBox 37"/>
          <p:cNvSpPr txBox="1"/>
          <p:nvPr/>
        </p:nvSpPr>
        <p:spPr>
          <a:xfrm>
            <a:off x="330737" y="3858008"/>
            <a:ext cx="2590800" cy="704608"/>
          </a:xfrm>
          <a:prstGeom prst="rect">
            <a:avLst/>
          </a:prstGeom>
          <a:noFill/>
        </p:spPr>
        <p:txBody>
          <a:bodyPr wrap="square" lIns="88194" tIns="44097" rIns="88194" bIns="44097">
            <a:spAutoFit/>
          </a:bodyPr>
          <a:lstStyle/>
          <a:p>
            <a:pPr algn="ctr" defTabSz="1133909" fontAlgn="auto">
              <a:lnSpc>
                <a:spcPts val="1157"/>
              </a:lnSpc>
              <a:spcBef>
                <a:spcPts val="0"/>
              </a:spcBef>
              <a:spcAft>
                <a:spcPts val="0"/>
              </a:spcAft>
              <a:defRPr/>
            </a:pPr>
            <a:r>
              <a:rPr lang="en-US" sz="1100" b="1" dirty="0" smtClean="0">
                <a:solidFill>
                  <a:schemeClr val="bg1"/>
                </a:solidFill>
                <a:effectLst>
                  <a:outerShdw blurRad="38100" dist="38100" dir="2700000" algn="tl">
                    <a:srgbClr val="000000">
                      <a:alpha val="43137"/>
                    </a:srgbClr>
                  </a:outerShdw>
                </a:effectLst>
                <a:latin typeface="+mn-lt"/>
              </a:rPr>
              <a:t>For additional information</a:t>
            </a:r>
          </a:p>
          <a:p>
            <a:pPr algn="ctr" defTabSz="1133909" fontAlgn="auto">
              <a:lnSpc>
                <a:spcPts val="1157"/>
              </a:lnSpc>
              <a:spcBef>
                <a:spcPts val="0"/>
              </a:spcBef>
              <a:spcAft>
                <a:spcPts val="0"/>
              </a:spcAft>
              <a:defRPr/>
            </a:pPr>
            <a:r>
              <a:rPr lang="en-US" sz="1100" b="1" dirty="0" smtClean="0">
                <a:solidFill>
                  <a:schemeClr val="bg1"/>
                </a:solidFill>
                <a:effectLst>
                  <a:outerShdw blurRad="38100" dist="38100" dir="2700000" algn="tl">
                    <a:srgbClr val="000000">
                      <a:alpha val="43137"/>
                    </a:srgbClr>
                  </a:outerShdw>
                </a:effectLst>
                <a:latin typeface="+mn-lt"/>
              </a:rPr>
              <a:t>Email </a:t>
            </a:r>
            <a:r>
              <a:rPr lang="en-US" sz="1100" b="1" u="sng" dirty="0">
                <a:solidFill>
                  <a:srgbClr val="FFFF00"/>
                </a:solidFill>
                <a:effectLst>
                  <a:outerShdw blurRad="38100" dist="38100" dir="2700000" algn="tl">
                    <a:srgbClr val="000000">
                      <a:alpha val="43137"/>
                    </a:srgbClr>
                  </a:outerShdw>
                </a:effectLst>
                <a:latin typeface="+mn-lt"/>
              </a:rPr>
              <a:t>3in1support@dla.mil</a:t>
            </a:r>
            <a:r>
              <a:rPr lang="en-US" sz="1100" b="1" dirty="0" smtClean="0">
                <a:solidFill>
                  <a:schemeClr val="bg1"/>
                </a:solidFill>
                <a:effectLst>
                  <a:outerShdw blurRad="38100" dist="38100" dir="2700000" algn="tl">
                    <a:srgbClr val="000000">
                      <a:alpha val="43137"/>
                    </a:srgbClr>
                  </a:outerShdw>
                </a:effectLst>
                <a:latin typeface="+mn-lt"/>
              </a:rPr>
              <a:t> </a:t>
            </a:r>
          </a:p>
          <a:p>
            <a:pPr algn="ctr" defTabSz="1133909" fontAlgn="auto">
              <a:lnSpc>
                <a:spcPts val="1157"/>
              </a:lnSpc>
              <a:spcBef>
                <a:spcPts val="0"/>
              </a:spcBef>
              <a:spcAft>
                <a:spcPts val="0"/>
              </a:spcAft>
              <a:defRPr/>
            </a:pPr>
            <a:r>
              <a:rPr lang="en-US" sz="1100" b="1" dirty="0" smtClean="0">
                <a:solidFill>
                  <a:schemeClr val="bg1"/>
                </a:solidFill>
                <a:effectLst>
                  <a:outerShdw blurRad="38100" dist="38100" dir="2700000" algn="tl">
                    <a:srgbClr val="000000">
                      <a:alpha val="43137"/>
                    </a:srgbClr>
                  </a:outerShdw>
                </a:effectLst>
                <a:latin typeface="+mn-lt"/>
              </a:rPr>
              <a:t>or visit our website at</a:t>
            </a:r>
          </a:p>
          <a:p>
            <a:pPr algn="ctr" defTabSz="1133909" fontAlgn="auto">
              <a:lnSpc>
                <a:spcPts val="1157"/>
              </a:lnSpc>
              <a:spcBef>
                <a:spcPts val="0"/>
              </a:spcBef>
              <a:spcAft>
                <a:spcPts val="0"/>
              </a:spcAft>
              <a:defRPr/>
            </a:pPr>
            <a:r>
              <a:rPr lang="en-US" sz="1050" b="1" u="sng" dirty="0">
                <a:solidFill>
                  <a:srgbClr val="FFFF00"/>
                </a:solidFill>
                <a:effectLst>
                  <a:outerShdw blurRad="38100" dist="38100" dir="2700000" algn="tl">
                    <a:srgbClr val="000000">
                      <a:alpha val="43137"/>
                    </a:srgbClr>
                  </a:outerShdw>
                </a:effectLst>
                <a:latin typeface="Arial Narrow" pitchFamily="34" charset="0"/>
              </a:rPr>
              <a:t>https://</a:t>
            </a:r>
            <a:r>
              <a:rPr lang="en-US" sz="1050" b="1" u="sng" dirty="0" smtClean="0">
                <a:solidFill>
                  <a:srgbClr val="FFFF00"/>
                </a:solidFill>
                <a:effectLst>
                  <a:outerShdw blurRad="38100" dist="38100" dir="2700000" algn="tl">
                    <a:srgbClr val="000000">
                      <a:alpha val="43137"/>
                    </a:srgbClr>
                  </a:outerShdw>
                </a:effectLst>
                <a:latin typeface="Arial Narrow" pitchFamily="34" charset="0"/>
              </a:rPr>
              <a:t>www.jccs.gov/jccscoe/</a:t>
            </a:r>
          </a:p>
        </p:txBody>
      </p:sp>
      <p:sp>
        <p:nvSpPr>
          <p:cNvPr id="36" name="Rectangle 35"/>
          <p:cNvSpPr/>
          <p:nvPr/>
        </p:nvSpPr>
        <p:spPr>
          <a:xfrm>
            <a:off x="3449069" y="4693090"/>
            <a:ext cx="2514600" cy="1366328"/>
          </a:xfrm>
          <a:prstGeom prst="rect">
            <a:avLst/>
          </a:prstGeom>
          <a:noFill/>
        </p:spPr>
        <p:txBody>
          <a:bodyPr wrap="square" lIns="88194" tIns="44097" rIns="88194" bIns="44097">
            <a:spAutoFit/>
            <a:scene3d>
              <a:camera prst="orthographicFront"/>
              <a:lightRig rig="balanced" dir="t">
                <a:rot lat="0" lon="0" rev="2100000"/>
              </a:lightRig>
            </a:scene3d>
            <a:sp3d extrusionH="57150" prstMaterial="metal">
              <a:bevelT w="38100" h="25400"/>
              <a:contourClr>
                <a:schemeClr val="bg2"/>
              </a:contourClr>
            </a:sp3d>
          </a:bodyPr>
          <a:lstStyle/>
          <a:p>
            <a:pPr algn="ctr" defTabSz="1133909" fontAlgn="auto">
              <a:spcBef>
                <a:spcPts val="0"/>
              </a:spcBef>
              <a:spcAft>
                <a:spcPts val="0"/>
              </a:spcAft>
              <a:defRPr/>
            </a:pPr>
            <a:r>
              <a:rPr lang="en-US" sz="2300" b="1" u="sng" dirty="0">
                <a:ln w="50800"/>
                <a:solidFill>
                  <a:schemeClr val="tx2">
                    <a:lumMod val="60000"/>
                    <a:lumOff val="40000"/>
                  </a:schemeClr>
                </a:solidFill>
                <a:effectLst>
                  <a:outerShdw blurRad="38100" dist="38100" dir="2700000" algn="tl">
                    <a:srgbClr val="000000">
                      <a:alpha val="43137"/>
                    </a:srgbClr>
                  </a:outerShdw>
                </a:effectLst>
                <a:latin typeface="+mn-lt"/>
              </a:rPr>
              <a:t>Automating </a:t>
            </a:r>
            <a:r>
              <a:rPr lang="en-US" sz="2300" b="1" u="sng" dirty="0" smtClean="0">
                <a:ln w="50800"/>
                <a:solidFill>
                  <a:schemeClr val="tx2">
                    <a:lumMod val="60000"/>
                    <a:lumOff val="40000"/>
                  </a:schemeClr>
                </a:solidFill>
                <a:effectLst>
                  <a:outerShdw blurRad="38100" dist="38100" dir="2700000" algn="tl">
                    <a:srgbClr val="000000">
                      <a:alpha val="43137"/>
                    </a:srgbClr>
                  </a:outerShdw>
                </a:effectLst>
                <a:latin typeface="+mn-lt"/>
              </a:rPr>
              <a:t>the SF44 Process from End-to-End</a:t>
            </a:r>
          </a:p>
          <a:p>
            <a:pPr algn="ctr" defTabSz="1133909" fontAlgn="auto">
              <a:spcBef>
                <a:spcPts val="0"/>
              </a:spcBef>
              <a:spcAft>
                <a:spcPts val="0"/>
              </a:spcAft>
              <a:defRPr/>
            </a:pPr>
            <a:r>
              <a:rPr lang="en-US" sz="1100" b="1" dirty="0" smtClean="0">
                <a:ln w="50800"/>
                <a:solidFill>
                  <a:schemeClr val="tx2">
                    <a:lumMod val="60000"/>
                    <a:lumOff val="40000"/>
                  </a:schemeClr>
                </a:solidFill>
                <a:effectLst>
                  <a:outerShdw blurRad="38100" dist="38100" dir="2700000" algn="tl">
                    <a:srgbClr val="000000">
                      <a:alpha val="43137"/>
                    </a:srgbClr>
                  </a:outerShdw>
                </a:effectLst>
                <a:latin typeface="+mn-lt"/>
              </a:rPr>
              <a:t>Version 3.6</a:t>
            </a:r>
            <a:endParaRPr lang="en-US" sz="1100" b="1" dirty="0">
              <a:ln w="50800"/>
              <a:solidFill>
                <a:schemeClr val="tx2">
                  <a:lumMod val="60000"/>
                  <a:lumOff val="40000"/>
                </a:schemeClr>
              </a:solidFill>
              <a:effectLst>
                <a:outerShdw blurRad="38100" dist="38100" dir="2700000" algn="tl">
                  <a:srgbClr val="000000">
                    <a:alpha val="43137"/>
                  </a:srgbClr>
                </a:outerShdw>
              </a:effectLst>
              <a:latin typeface="+mn-lt"/>
            </a:endParaRPr>
          </a:p>
        </p:txBody>
      </p:sp>
      <p:pic>
        <p:nvPicPr>
          <p:cNvPr id="44" name="Picture 43" descr="5641-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83387">
            <a:off x="253347" y="4768581"/>
            <a:ext cx="818247" cy="919164"/>
          </a:xfrm>
          <a:prstGeom prst="rect">
            <a:avLst/>
          </a:prstGeom>
        </p:spPr>
      </p:pic>
      <p:pic>
        <p:nvPicPr>
          <p:cNvPr id="35" name="Picture 37" descr="DPAPlogo(1)"/>
          <p:cNvPicPr>
            <a:picLocks noChangeAspect="1" noChangeArrowheads="1"/>
          </p:cNvPicPr>
          <p:nvPr/>
        </p:nvPicPr>
        <p:blipFill>
          <a:blip r:embed="rId10" cstate="print"/>
          <a:srcRect/>
          <a:stretch>
            <a:fillRect/>
          </a:stretch>
        </p:blipFill>
        <p:spPr bwMode="auto">
          <a:xfrm>
            <a:off x="2396362" y="3883072"/>
            <a:ext cx="442703" cy="457200"/>
          </a:xfrm>
          <a:prstGeom prst="rect">
            <a:avLst/>
          </a:prstGeom>
          <a:noFill/>
          <a:ln w="9525">
            <a:noFill/>
            <a:miter lim="800000"/>
            <a:headEnd/>
            <a:tailEnd/>
          </a:ln>
        </p:spPr>
      </p:pic>
      <p:pic>
        <p:nvPicPr>
          <p:cNvPr id="45" name="Picture 44" descr="Defense_Logistics_Agency_Logo.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450787" y="3874573"/>
            <a:ext cx="304800" cy="411939"/>
          </a:xfrm>
          <a:prstGeom prst="rect">
            <a:avLst/>
          </a:prstGeom>
        </p:spPr>
      </p:pic>
      <p:pic>
        <p:nvPicPr>
          <p:cNvPr id="46" name="Picture 2" descr="C:\Documents and Settings\christfa\My Documents\3in1\All Photos\New Folder\IMG_0056.JPG"/>
          <p:cNvPicPr>
            <a:picLocks noChangeAspect="1" noChangeArrowheads="1"/>
          </p:cNvPicPr>
          <p:nvPr/>
        </p:nvPicPr>
        <p:blipFill>
          <a:blip r:embed="rId12" cstate="screen"/>
          <a:srcRect l="20194" t="18045" r="10054" b="7915"/>
          <a:stretch>
            <a:fillRect/>
          </a:stretch>
        </p:blipFill>
        <p:spPr bwMode="auto">
          <a:xfrm rot="18962246">
            <a:off x="4842942" y="6103354"/>
            <a:ext cx="1049974" cy="812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Picture 46" descr="IMG_0100.JPG"/>
          <p:cNvPicPr>
            <a:picLocks noChangeAspect="1"/>
          </p:cNvPicPr>
          <p:nvPr/>
        </p:nvPicPr>
        <p:blipFill>
          <a:blip r:embed="rId13" cstate="print"/>
          <a:srcRect l="23014" t="7138" r="5565" b="12430"/>
          <a:stretch>
            <a:fillRect/>
          </a:stretch>
        </p:blipFill>
        <p:spPr>
          <a:xfrm>
            <a:off x="3530455" y="5989637"/>
            <a:ext cx="1163782" cy="990600"/>
          </a:xfrm>
          <a:prstGeom prst="roundRect">
            <a:avLst>
              <a:gd name="adj" fmla="val 2499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descr="\\BEL1S-1113\USER8\HBT3038\Desktop\3in1 logo-01.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679207" y="274039"/>
            <a:ext cx="2254433" cy="221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childTnLst>
                          </p:cTn>
                        </p:par>
                        <p:par>
                          <p:cTn id="8" fill="hold">
                            <p:stCondLst>
                              <p:cond delay="1500"/>
                            </p:stCondLst>
                            <p:childTnLst>
                              <p:par>
                                <p:cTn id="9" presetID="4" presetClass="entr" presetSubtype="16" fill="hold" grpId="0" nodeType="afterEffect">
                                  <p:stCondLst>
                                    <p:cond delay="7000"/>
                                  </p:stCondLst>
                                  <p:childTnLst>
                                    <p:set>
                                      <p:cBhvr>
                                        <p:cTn id="10" dur="1" fill="hold">
                                          <p:stCondLst>
                                            <p:cond delay="0"/>
                                          </p:stCondLst>
                                        </p:cTn>
                                        <p:tgtEl>
                                          <p:spTgt spid="42"/>
                                        </p:tgtEl>
                                        <p:attrNameLst>
                                          <p:attrName>style.visibility</p:attrName>
                                        </p:attrNameLst>
                                      </p:cBhvr>
                                      <p:to>
                                        <p:strVal val="visible"/>
                                      </p:to>
                                    </p:set>
                                    <p:animEffect transition="in" filter="box(in)">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5" name="Rounded Rectangle 4"/>
          <p:cNvSpPr/>
          <p:nvPr/>
        </p:nvSpPr>
        <p:spPr>
          <a:xfrm>
            <a:off x="177171" y="217861"/>
            <a:ext cx="11992315" cy="6971553"/>
          </a:xfrm>
          <a:prstGeom prst="roundRect">
            <a:avLst>
              <a:gd name="adj" fmla="val 6831"/>
            </a:avLst>
          </a:prstGeom>
          <a:solidFill>
            <a:schemeClr val="bg1">
              <a:lumMod val="85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88194" tIns="44097" rIns="88194" bIns="44097" anchor="ctr"/>
          <a:lstStyle/>
          <a:p>
            <a:pPr algn="ctr" defTabSz="1133909" fontAlgn="auto">
              <a:spcBef>
                <a:spcPts val="0"/>
              </a:spcBef>
              <a:spcAft>
                <a:spcPts val="0"/>
              </a:spcAft>
              <a:defRPr/>
            </a:pPr>
            <a:endParaRPr lang="en-US" dirty="0">
              <a:solidFill>
                <a:schemeClr val="dk1"/>
              </a:solidFill>
            </a:endParaRPr>
          </a:p>
        </p:txBody>
      </p:sp>
      <p:pic>
        <p:nvPicPr>
          <p:cNvPr id="1027" name="Picture 3"/>
          <p:cNvPicPr>
            <a:picLocks noChangeAspect="1" noChangeArrowheads="1"/>
          </p:cNvPicPr>
          <p:nvPr/>
        </p:nvPicPr>
        <p:blipFill>
          <a:blip r:embed="rId3" cstate="print"/>
          <a:srcRect l="28125" t="27083" r="25781" b="33333"/>
          <a:stretch>
            <a:fillRect/>
          </a:stretch>
        </p:blipFill>
        <p:spPr bwMode="auto">
          <a:xfrm>
            <a:off x="10790237" y="217861"/>
            <a:ext cx="1174806" cy="742279"/>
          </a:xfrm>
          <a:prstGeom prst="roundRect">
            <a:avLst>
              <a:gd name="adj" fmla="val 16667"/>
            </a:avLst>
          </a:prstGeom>
          <a:ln>
            <a:noFill/>
          </a:ln>
          <a:effectLst>
            <a:outerShdw blurRad="152400" dist="12000" dir="900000" sy="98000" kx="110000" ky="200000" algn="tl" rotWithShape="0">
              <a:srgbClr val="000000">
                <a:alpha val="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8" name="Content Placeholder 2"/>
          <p:cNvSpPr txBox="1">
            <a:spLocks/>
          </p:cNvSpPr>
          <p:nvPr/>
        </p:nvSpPr>
        <p:spPr>
          <a:xfrm>
            <a:off x="9037637" y="960437"/>
            <a:ext cx="3266207" cy="4284600"/>
          </a:xfrm>
          <a:prstGeom prst="rect">
            <a:avLst/>
          </a:prstGeom>
        </p:spPr>
        <p:txBody>
          <a:bodyPr lIns="113390" tIns="56695" rIns="113390" bIns="56695"/>
          <a:lstStyle/>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All SF44 data captured/recorded/transmitted to </a:t>
            </a:r>
            <a:r>
              <a:rPr lang="en-US" sz="1000" b="1" dirty="0" smtClean="0">
                <a:latin typeface="+mn-lt"/>
              </a:rPr>
              <a:t>3in1</a:t>
            </a:r>
            <a:endParaRPr lang="en-US" sz="1000" b="1" dirty="0">
              <a:latin typeface="+mn-lt"/>
            </a:endParaRP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Records PR #, Amt, LOA -- ability to track multiple PRs</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Records Cash Disbursement Amt and Exchange Rate</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Digitally records receipt image and link to order </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Calculates order total &amp; currency exchange</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Tracks obligations &amp; available funds  </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Online role-based review process (PBO,KO,DA,RM)</a:t>
            </a:r>
          </a:p>
          <a:p>
            <a:pPr marL="159239" lvl="1" indent="-42872" defTabSz="1133909" fontAlgn="auto">
              <a:lnSpc>
                <a:spcPts val="1254"/>
              </a:lnSpc>
              <a:spcBef>
                <a:spcPts val="0"/>
              </a:spcBef>
              <a:spcAft>
                <a:spcPts val="0"/>
              </a:spcAft>
              <a:buFont typeface="Arial" pitchFamily="34" charset="0"/>
              <a:buChar char="•"/>
              <a:defRPr/>
            </a:pPr>
            <a:r>
              <a:rPr lang="en-US" sz="1000" b="1" dirty="0">
                <a:latin typeface="+mn-lt"/>
              </a:rPr>
              <a:t> Information available daily without face-to-face clearing when cash exchange is not required</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Access prices on device for market research</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May record vendor location by GPS coordinates </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Ability to attach notes to </a:t>
            </a:r>
            <a:r>
              <a:rPr lang="en-US" sz="1000" b="1" dirty="0" smtClean="0">
                <a:latin typeface="+mn-lt"/>
              </a:rPr>
              <a:t>orders &amp; Scans Barcodes</a:t>
            </a:r>
            <a:endParaRPr lang="en-US" sz="1000" b="1" dirty="0">
              <a:latin typeface="+mn-lt"/>
            </a:endParaRP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Upload supporting documents for retention in order’s electronic file--Approvals, Reviews, Hand Receipts</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Management reporting capabilities on 3in1 Module</a:t>
            </a:r>
          </a:p>
          <a:p>
            <a:pPr marL="159239" lvl="1" indent="-42872" defTabSz="1133909" fontAlgn="auto">
              <a:lnSpc>
                <a:spcPts val="1254"/>
              </a:lnSpc>
              <a:spcBef>
                <a:spcPts val="0"/>
              </a:spcBef>
              <a:spcAft>
                <a:spcPts val="0"/>
              </a:spcAft>
              <a:buFont typeface="Arial" pitchFamily="34" charset="0"/>
              <a:buChar char="•"/>
              <a:defRPr/>
            </a:pPr>
            <a:r>
              <a:rPr lang="en-US" sz="1000" b="1" dirty="0">
                <a:latin typeface="+mn-lt"/>
              </a:rPr>
              <a:t>Track Expenditures, Purchases, Cash in the field, Obligations, Available funds </a:t>
            </a:r>
          </a:p>
          <a:p>
            <a:pPr marL="159239" lvl="1" indent="-42872" defTabSz="1133909" fontAlgn="auto">
              <a:lnSpc>
                <a:spcPts val="1254"/>
              </a:lnSpc>
              <a:spcBef>
                <a:spcPts val="0"/>
              </a:spcBef>
              <a:spcAft>
                <a:spcPts val="0"/>
              </a:spcAft>
              <a:buFont typeface="Arial" pitchFamily="34" charset="0"/>
              <a:buChar char="•"/>
              <a:defRPr/>
            </a:pPr>
            <a:r>
              <a:rPr lang="en-US" sz="1000" b="1" dirty="0">
                <a:latin typeface="+mn-lt"/>
              </a:rPr>
              <a:t>Pre-populate forms: hand receipts for property book</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Push PR &amp; procurement updates to device remotely</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Track expenditures  by disbursement/accounting line</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Transmit SF44/receipt to EDA for document retention</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Transfer payment data directly to financial systems</a:t>
            </a:r>
          </a:p>
          <a:p>
            <a:pPr marL="52059" indent="-52059" defTabSz="1133909" fontAlgn="auto">
              <a:lnSpc>
                <a:spcPts val="1254"/>
              </a:lnSpc>
              <a:spcBef>
                <a:spcPts val="0"/>
              </a:spcBef>
              <a:spcAft>
                <a:spcPts val="0"/>
              </a:spcAft>
              <a:buFont typeface="Arial" pitchFamily="34" charset="0"/>
              <a:buChar char="•"/>
              <a:defRPr/>
            </a:pPr>
            <a:r>
              <a:rPr lang="en-US" sz="1000" b="1" dirty="0">
                <a:latin typeface="+mn-lt"/>
              </a:rPr>
              <a:t>Create shopping lists to minimize time in the market</a:t>
            </a:r>
          </a:p>
          <a:p>
            <a:pPr marL="50528" indent="-50528" defTabSz="1133909" fontAlgn="auto">
              <a:lnSpc>
                <a:spcPts val="1254"/>
              </a:lnSpc>
              <a:spcBef>
                <a:spcPts val="0"/>
              </a:spcBef>
              <a:spcAft>
                <a:spcPts val="0"/>
              </a:spcAft>
              <a:buFont typeface="Arial" pitchFamily="34" charset="0"/>
              <a:buChar char="•"/>
              <a:defRPr/>
            </a:pPr>
            <a:r>
              <a:rPr lang="en-US" sz="1000" b="1" dirty="0">
                <a:latin typeface="+mn-lt"/>
              </a:rPr>
              <a:t>Reports for use by the FOO, FOO </a:t>
            </a:r>
            <a:r>
              <a:rPr lang="en-US" sz="1000" b="1" dirty="0" smtClean="0">
                <a:latin typeface="+mn-lt"/>
              </a:rPr>
              <a:t>Managers, </a:t>
            </a:r>
            <a:r>
              <a:rPr lang="en-US" sz="1000" b="1" dirty="0">
                <a:latin typeface="+mn-lt"/>
              </a:rPr>
              <a:t>PA, KO,   DA, </a:t>
            </a:r>
            <a:r>
              <a:rPr lang="en-US" sz="1000" b="1" dirty="0" smtClean="0">
                <a:latin typeface="+mn-lt"/>
              </a:rPr>
              <a:t>and </a:t>
            </a:r>
            <a:r>
              <a:rPr lang="en-US" sz="1000" b="1" dirty="0" smtClean="0">
                <a:latin typeface="+mn-lt"/>
              </a:rPr>
              <a:t>other Reviewers </a:t>
            </a:r>
            <a:r>
              <a:rPr lang="en-US" sz="1000" b="1" dirty="0" smtClean="0">
                <a:latin typeface="+mn-lt"/>
              </a:rPr>
              <a:t>available </a:t>
            </a:r>
            <a:r>
              <a:rPr lang="en-US" sz="1000" b="1" dirty="0">
                <a:latin typeface="+mn-lt"/>
              </a:rPr>
              <a:t>on </a:t>
            </a:r>
            <a:r>
              <a:rPr lang="en-US" sz="1000" b="1" dirty="0" smtClean="0">
                <a:latin typeface="+mn-lt"/>
              </a:rPr>
              <a:t>3in1</a:t>
            </a:r>
            <a:endParaRPr lang="en-US" sz="1000" b="1" dirty="0">
              <a:latin typeface="+mn-lt"/>
            </a:endParaRPr>
          </a:p>
          <a:p>
            <a:pPr marL="222016" indent="-222016" defTabSz="1133909" fontAlgn="auto">
              <a:lnSpc>
                <a:spcPts val="1254"/>
              </a:lnSpc>
              <a:spcBef>
                <a:spcPts val="0"/>
              </a:spcBef>
              <a:spcAft>
                <a:spcPts val="0"/>
              </a:spcAft>
              <a:buFont typeface="Arial" pitchFamily="34" charset="0"/>
              <a:buChar char="•"/>
              <a:defRPr/>
            </a:pPr>
            <a:endParaRPr lang="en-US" sz="1000" b="1" dirty="0">
              <a:latin typeface="+mn-lt"/>
            </a:endParaRPr>
          </a:p>
          <a:p>
            <a:pPr indent="-110242" defTabSz="1133909" fontAlgn="auto">
              <a:lnSpc>
                <a:spcPts val="1254"/>
              </a:lnSpc>
              <a:spcBef>
                <a:spcPts val="0"/>
              </a:spcBef>
              <a:spcAft>
                <a:spcPts val="0"/>
              </a:spcAft>
              <a:buFont typeface="Arial" pitchFamily="34" charset="0"/>
              <a:buChar char="•"/>
              <a:defRPr/>
            </a:pPr>
            <a:endParaRPr lang="en-US" sz="1000" b="1" dirty="0">
              <a:latin typeface="+mn-lt"/>
            </a:endParaRPr>
          </a:p>
          <a:p>
            <a:pPr marL="220485" indent="-220485" defTabSz="1133909" fontAlgn="auto">
              <a:lnSpc>
                <a:spcPts val="1254"/>
              </a:lnSpc>
              <a:spcBef>
                <a:spcPts val="1157"/>
              </a:spcBef>
              <a:spcAft>
                <a:spcPts val="579"/>
              </a:spcAft>
              <a:buFont typeface="Arial" pitchFamily="34" charset="0"/>
              <a:buChar char="•"/>
              <a:defRPr/>
            </a:pPr>
            <a:endParaRPr lang="en-US" sz="1000" b="1" dirty="0">
              <a:latin typeface="+mn-lt"/>
            </a:endParaRPr>
          </a:p>
          <a:p>
            <a:pPr defTabSz="1133909" fontAlgn="auto">
              <a:lnSpc>
                <a:spcPts val="1254"/>
              </a:lnSpc>
              <a:spcBef>
                <a:spcPct val="20000"/>
              </a:spcBef>
              <a:spcAft>
                <a:spcPts val="0"/>
              </a:spcAft>
              <a:buFont typeface="Arial" pitchFamily="34" charset="0"/>
              <a:buChar char="•"/>
              <a:defRPr/>
            </a:pPr>
            <a:endParaRPr lang="en-US" sz="1000" b="1" dirty="0">
              <a:latin typeface="+mn-lt"/>
            </a:endParaRPr>
          </a:p>
        </p:txBody>
      </p:sp>
      <p:sp>
        <p:nvSpPr>
          <p:cNvPr id="25" name="TextBox 24"/>
          <p:cNvSpPr txBox="1"/>
          <p:nvPr/>
        </p:nvSpPr>
        <p:spPr>
          <a:xfrm>
            <a:off x="177171" y="350837"/>
            <a:ext cx="3250724" cy="6705600"/>
          </a:xfrm>
          <a:prstGeom prst="rect">
            <a:avLst/>
          </a:prstGeom>
          <a:noFill/>
        </p:spPr>
        <p:txBody>
          <a:bodyPr lIns="88194" tIns="44097" rIns="88194" bIns="44097"/>
          <a:lstStyle/>
          <a:p>
            <a:pPr marL="914400" algn="ctr" defTabSz="1133909" fontAlgn="auto">
              <a:spcBef>
                <a:spcPts val="0"/>
              </a:spcBef>
              <a:spcAft>
                <a:spcPts val="0"/>
              </a:spcAft>
              <a:defRPr/>
            </a:pPr>
            <a:r>
              <a:rPr lang="en-US" sz="1200" b="1" u="sng" smtClean="0">
                <a:latin typeface="Berlin Sans FB Demi" pitchFamily="34" charset="0"/>
              </a:rPr>
              <a:t>3IN1 TOOL WEBSITE: </a:t>
            </a:r>
            <a:r>
              <a:rPr lang="en-US" sz="1000" b="1" dirty="0" smtClean="0">
                <a:latin typeface="+mn-lt"/>
              </a:rPr>
              <a:t>The </a:t>
            </a:r>
            <a:r>
              <a:rPr lang="en-US" sz="1000" b="1" dirty="0">
                <a:latin typeface="+mn-lt"/>
              </a:rPr>
              <a:t>3in1 Tool website provides easy accessibility to perform all functions within the 3in1 Tool system. There are two ways to access the 3in1 </a:t>
            </a:r>
            <a:r>
              <a:rPr lang="en-US" sz="1000" b="1" dirty="0" smtClean="0">
                <a:latin typeface="+mn-lt"/>
              </a:rPr>
              <a:t>Tool platform; </a:t>
            </a:r>
            <a:r>
              <a:rPr lang="en-US" sz="1000" b="1" dirty="0">
                <a:latin typeface="+mn-lt"/>
              </a:rPr>
              <a:t>this can be accomplished through CAC-enabled login or username/password</a:t>
            </a:r>
            <a:r>
              <a:rPr lang="en-US" sz="1000" b="1" dirty="0" smtClean="0">
                <a:latin typeface="+mn-lt"/>
              </a:rPr>
              <a:t>.</a:t>
            </a:r>
            <a:endParaRPr lang="en-US" sz="1000" b="1" dirty="0">
              <a:latin typeface="+mn-lt"/>
            </a:endParaRPr>
          </a:p>
          <a:p>
            <a:pPr algn="ctr" defTabSz="1133909" fontAlgn="auto">
              <a:spcBef>
                <a:spcPts val="0"/>
              </a:spcBef>
              <a:spcAft>
                <a:spcPts val="0"/>
              </a:spcAft>
              <a:defRPr/>
            </a:pPr>
            <a:endParaRPr lang="en-US" sz="700" b="1" dirty="0">
              <a:latin typeface="+mn-lt"/>
            </a:endParaRPr>
          </a:p>
          <a:p>
            <a:pPr algn="ctr" defTabSz="1133909" fontAlgn="auto">
              <a:spcBef>
                <a:spcPts val="0"/>
              </a:spcBef>
              <a:spcAft>
                <a:spcPts val="0"/>
              </a:spcAft>
              <a:defRPr/>
            </a:pPr>
            <a:r>
              <a:rPr lang="en-US" sz="1200" b="1" u="sng" dirty="0" smtClean="0">
                <a:latin typeface="Berlin Sans FB Demi" pitchFamily="34" charset="0"/>
              </a:rPr>
              <a:t>AUTHENTICATION:</a:t>
            </a:r>
            <a:r>
              <a:rPr lang="en-US" sz="1000" b="1" u="sng" dirty="0">
                <a:latin typeface="+mn-lt"/>
              </a:rPr>
              <a:t> </a:t>
            </a:r>
            <a:r>
              <a:rPr lang="en-US" sz="1000" b="1" u="sng" dirty="0" smtClean="0">
                <a:latin typeface="+mn-lt"/>
              </a:rPr>
              <a:t> </a:t>
            </a:r>
            <a:r>
              <a:rPr lang="en-US" sz="1000" b="1" dirty="0" smtClean="0">
                <a:latin typeface="+mn-lt"/>
              </a:rPr>
              <a:t>Users register using </a:t>
            </a:r>
            <a:r>
              <a:rPr lang="en-US" sz="1000" b="1" dirty="0">
                <a:latin typeface="+mn-lt"/>
              </a:rPr>
              <a:t>DoD CAC cards to establish a user ID and strong password  and to obtain approval for role based access. Secure digital Signatures are used to execute order and payment transactions.  As each step of the purchase is completed, the information is locked and all data and images are transmitted to </a:t>
            </a:r>
            <a:r>
              <a:rPr lang="en-US" sz="1000" b="1" dirty="0" smtClean="0">
                <a:latin typeface="+mn-lt"/>
              </a:rPr>
              <a:t>3in1.</a:t>
            </a:r>
            <a:endParaRPr lang="en-US" sz="1000" b="1" dirty="0">
              <a:latin typeface="+mn-lt"/>
            </a:endParaRPr>
          </a:p>
          <a:p>
            <a:pPr algn="ctr" defTabSz="1133909" fontAlgn="auto">
              <a:spcBef>
                <a:spcPts val="0"/>
              </a:spcBef>
              <a:spcAft>
                <a:spcPts val="0"/>
              </a:spcAft>
              <a:defRPr/>
            </a:pPr>
            <a:endParaRPr lang="en-US" sz="700" b="1" dirty="0">
              <a:latin typeface="+mn-lt"/>
            </a:endParaRPr>
          </a:p>
          <a:p>
            <a:pPr algn="ctr" defTabSz="1133909" fontAlgn="auto">
              <a:spcBef>
                <a:spcPts val="0"/>
              </a:spcBef>
              <a:spcAft>
                <a:spcPts val="0"/>
              </a:spcAft>
              <a:defRPr/>
            </a:pPr>
            <a:r>
              <a:rPr lang="en-US" sz="1200" b="1" u="sng" dirty="0">
                <a:latin typeface="Berlin Sans FB Demi" pitchFamily="34" charset="0"/>
              </a:rPr>
              <a:t>RECEIPT AND RECORD OF PAYMENT</a:t>
            </a:r>
            <a:r>
              <a:rPr lang="en-US" sz="1000" b="1" u="sng" dirty="0">
                <a:latin typeface="+mn-lt"/>
              </a:rPr>
              <a:t>: </a:t>
            </a:r>
            <a:r>
              <a:rPr lang="en-US" sz="1000" b="1" dirty="0">
                <a:latin typeface="+mn-lt"/>
              </a:rPr>
              <a:t>Vendor receipts are digitally recorded with </a:t>
            </a:r>
            <a:r>
              <a:rPr lang="en-US" sz="1000" b="1" dirty="0" smtClean="0">
                <a:latin typeface="+mn-lt"/>
              </a:rPr>
              <a:t>the onboard </a:t>
            </a:r>
            <a:r>
              <a:rPr lang="en-US" sz="1000" b="1" dirty="0">
                <a:latin typeface="+mn-lt"/>
              </a:rPr>
              <a:t>camera.  Government receipt of goods and vendor payment are recorded as a digital image of the physical signature on the device’s touch screen.  </a:t>
            </a:r>
          </a:p>
          <a:p>
            <a:pPr algn="ctr" defTabSz="1133909" fontAlgn="auto">
              <a:spcBef>
                <a:spcPts val="0"/>
              </a:spcBef>
              <a:spcAft>
                <a:spcPts val="0"/>
              </a:spcAft>
              <a:defRPr/>
            </a:pPr>
            <a:endParaRPr lang="en-US" sz="700" b="1" dirty="0">
              <a:latin typeface="+mn-lt"/>
            </a:endParaRPr>
          </a:p>
          <a:p>
            <a:pPr algn="ctr" defTabSz="1133909" fontAlgn="auto">
              <a:spcBef>
                <a:spcPts val="0"/>
              </a:spcBef>
              <a:spcAft>
                <a:spcPts val="0"/>
              </a:spcAft>
              <a:defRPr/>
            </a:pPr>
            <a:r>
              <a:rPr lang="en-US" sz="1200" b="1" u="sng" dirty="0">
                <a:latin typeface="Berlin Sans FB Demi" pitchFamily="34" charset="0"/>
              </a:rPr>
              <a:t>CONTROLS: </a:t>
            </a:r>
            <a:r>
              <a:rPr lang="en-US" sz="1000" b="1" dirty="0">
                <a:latin typeface="+mn-lt"/>
              </a:rPr>
              <a:t> Procurement controls prohibit purchases in excess of authorized limits or check items against unauthorized lists and display warning messages.</a:t>
            </a:r>
          </a:p>
          <a:p>
            <a:pPr algn="ctr" defTabSz="1133909" fontAlgn="auto">
              <a:spcBef>
                <a:spcPts val="0"/>
              </a:spcBef>
              <a:spcAft>
                <a:spcPts val="0"/>
              </a:spcAft>
              <a:defRPr/>
            </a:pPr>
            <a:endParaRPr lang="en-US" sz="700" b="1" dirty="0">
              <a:latin typeface="+mn-lt"/>
            </a:endParaRPr>
          </a:p>
          <a:p>
            <a:pPr algn="ctr" defTabSz="1133909" fontAlgn="auto">
              <a:spcBef>
                <a:spcPts val="0"/>
              </a:spcBef>
              <a:spcAft>
                <a:spcPts val="0"/>
              </a:spcAft>
              <a:defRPr/>
            </a:pPr>
            <a:r>
              <a:rPr lang="en-US" sz="1200" b="1" u="sng" dirty="0" smtClean="0">
                <a:latin typeface="Berlin Sans FB Demi" pitchFamily="34" charset="0"/>
              </a:rPr>
              <a:t>ONLINE </a:t>
            </a:r>
            <a:r>
              <a:rPr lang="en-US" sz="1200" b="1" u="sng" dirty="0">
                <a:latin typeface="Berlin Sans FB Demi" pitchFamily="34" charset="0"/>
              </a:rPr>
              <a:t>REVIEW</a:t>
            </a:r>
            <a:r>
              <a:rPr lang="en-US" sz="1100" b="1" u="sng" dirty="0">
                <a:latin typeface="+mn-lt"/>
              </a:rPr>
              <a:t>: </a:t>
            </a:r>
            <a:r>
              <a:rPr lang="en-US" sz="1000" b="1" dirty="0">
                <a:latin typeface="+mn-lt"/>
              </a:rPr>
              <a:t> When connected, SF44 information is immediately available for review and clearance.  Reviewers may view all information on the SF44 to include any required approval memos from a commander, C6, JA, etc that are attached to that order in </a:t>
            </a:r>
            <a:r>
              <a:rPr lang="en-US" sz="1000" b="1" dirty="0" smtClean="0">
                <a:latin typeface="+mn-lt"/>
              </a:rPr>
              <a:t>3in1.  </a:t>
            </a:r>
            <a:r>
              <a:rPr lang="en-US" sz="1000" b="1" dirty="0">
                <a:latin typeface="+mn-lt"/>
              </a:rPr>
              <a:t>Reviewers can approve, disapprove, or flag an order and transmit a comment to the field team for response on the device. </a:t>
            </a:r>
          </a:p>
          <a:p>
            <a:pPr algn="ctr" defTabSz="1133909" fontAlgn="auto">
              <a:spcBef>
                <a:spcPts val="0"/>
              </a:spcBef>
              <a:spcAft>
                <a:spcPts val="0"/>
              </a:spcAft>
              <a:defRPr/>
            </a:pPr>
            <a:endParaRPr lang="en-US" sz="700" b="1" dirty="0">
              <a:latin typeface="+mn-lt"/>
            </a:endParaRPr>
          </a:p>
          <a:p>
            <a:pPr algn="ctr" defTabSz="1133909" fontAlgn="auto">
              <a:spcBef>
                <a:spcPts val="0"/>
              </a:spcBef>
              <a:spcAft>
                <a:spcPts val="0"/>
              </a:spcAft>
              <a:defRPr/>
            </a:pPr>
            <a:r>
              <a:rPr lang="en-US" sz="1200" b="1" u="sng" dirty="0" smtClean="0">
                <a:latin typeface="Berlin Sans FB Demi" pitchFamily="34" charset="0"/>
              </a:rPr>
              <a:t>TRANSMISSION </a:t>
            </a:r>
            <a:r>
              <a:rPr lang="en-US" sz="1200" b="1" u="sng" dirty="0">
                <a:latin typeface="Berlin Sans FB Demi" pitchFamily="34" charset="0"/>
              </a:rPr>
              <a:t>TO </a:t>
            </a:r>
            <a:r>
              <a:rPr lang="en-US" sz="1200" b="1" u="sng" dirty="0" smtClean="0">
                <a:latin typeface="Berlin Sans FB Demi" pitchFamily="34" charset="0"/>
              </a:rPr>
              <a:t>BUSINESS </a:t>
            </a:r>
            <a:r>
              <a:rPr lang="en-US" sz="1200" b="1" u="sng" dirty="0">
                <a:latin typeface="Berlin Sans FB Demi" pitchFamily="34" charset="0"/>
              </a:rPr>
              <a:t>SYSTEMS</a:t>
            </a:r>
            <a:r>
              <a:rPr lang="en-US" sz="1000" b="1" u="sng" dirty="0">
                <a:latin typeface="+mn-lt"/>
              </a:rPr>
              <a:t>: </a:t>
            </a:r>
            <a:r>
              <a:rPr lang="en-US" sz="1000" b="1" dirty="0">
                <a:latin typeface="+mn-lt"/>
              </a:rPr>
              <a:t>Disbursing Agent (DA) transfers the cleared orders electronically to DDS for </a:t>
            </a:r>
            <a:r>
              <a:rPr lang="en-US" sz="1000" b="1" dirty="0" smtClean="0">
                <a:latin typeface="+mn-lt"/>
              </a:rPr>
              <a:t>payment processing </a:t>
            </a:r>
            <a:r>
              <a:rPr lang="en-US" sz="1000" b="1" dirty="0">
                <a:latin typeface="+mn-lt"/>
              </a:rPr>
              <a:t>and to reduce the </a:t>
            </a:r>
            <a:r>
              <a:rPr lang="en-US" sz="1000" b="1" dirty="0" smtClean="0">
                <a:latin typeface="+mn-lt"/>
              </a:rPr>
              <a:t>PA’s </a:t>
            </a:r>
            <a:r>
              <a:rPr lang="en-US" sz="1000" b="1" dirty="0">
                <a:latin typeface="+mn-lt"/>
              </a:rPr>
              <a:t>cash accountability. The PA will only need to return to the DA to obtain/return cash</a:t>
            </a:r>
            <a:r>
              <a:rPr lang="en-US" sz="1000" b="1" dirty="0" smtClean="0">
                <a:latin typeface="+mn-lt"/>
              </a:rPr>
              <a:t>.  Once completed, the SF44 and receipt is electronically transmitted and stored in EDA.</a:t>
            </a:r>
            <a:endParaRPr lang="en-US" sz="1000" b="1" dirty="0">
              <a:latin typeface="+mn-lt"/>
            </a:endParaRPr>
          </a:p>
        </p:txBody>
      </p:sp>
      <p:sp>
        <p:nvSpPr>
          <p:cNvPr id="23" name="Rectangle 22"/>
          <p:cNvSpPr/>
          <p:nvPr/>
        </p:nvSpPr>
        <p:spPr>
          <a:xfrm>
            <a:off x="9253537" y="363537"/>
            <a:ext cx="1413064" cy="504554"/>
          </a:xfrm>
          <a:prstGeom prst="rect">
            <a:avLst/>
          </a:prstGeom>
          <a:noFill/>
        </p:spPr>
        <p:txBody>
          <a:bodyPr wrap="none" lIns="88194" tIns="44097" rIns="88194" bIns="44097">
            <a:spAutoFit/>
            <a:scene3d>
              <a:camera prst="orthographicFront"/>
              <a:lightRig rig="balanced" dir="t">
                <a:rot lat="0" lon="0" rev="2100000"/>
              </a:lightRig>
            </a:scene3d>
            <a:sp3d extrusionH="57150" prstMaterial="metal">
              <a:bevelT w="38100" h="25400"/>
              <a:contourClr>
                <a:schemeClr val="bg2"/>
              </a:contourClr>
            </a:sp3d>
          </a:bodyPr>
          <a:lstStyle/>
          <a:p>
            <a:pPr algn="ctr" defTabSz="1133909" fontAlgn="auto">
              <a:spcBef>
                <a:spcPts val="0"/>
              </a:spcBef>
              <a:spcAft>
                <a:spcPts val="0"/>
              </a:spcAft>
              <a:defRPr/>
            </a:pPr>
            <a:r>
              <a:rPr lang="en-US" sz="2700" b="1" u="sng" dirty="0">
                <a:ln w="50800"/>
                <a:solidFill>
                  <a:schemeClr val="tx2">
                    <a:lumMod val="60000"/>
                    <a:lumOff val="40000"/>
                  </a:schemeClr>
                </a:solidFill>
                <a:effectLst>
                  <a:outerShdw blurRad="38100" dist="38100" dir="2700000" algn="tl">
                    <a:srgbClr val="000000">
                      <a:alpha val="43137"/>
                    </a:srgbClr>
                  </a:outerShdw>
                </a:effectLst>
                <a:latin typeface="+mn-lt"/>
              </a:rPr>
              <a:t>Features</a:t>
            </a:r>
          </a:p>
        </p:txBody>
      </p:sp>
      <p:pic>
        <p:nvPicPr>
          <p:cNvPr id="46" name="Picture 9"/>
          <p:cNvPicPr>
            <a:picLocks noChangeAspect="1" noChangeArrowheads="1"/>
          </p:cNvPicPr>
          <p:nvPr/>
        </p:nvPicPr>
        <p:blipFill>
          <a:blip r:embed="rId4" cstate="print"/>
          <a:srcRect t="14063"/>
          <a:stretch>
            <a:fillRect/>
          </a:stretch>
        </p:blipFill>
        <p:spPr bwMode="auto">
          <a:xfrm>
            <a:off x="5989637" y="5837237"/>
            <a:ext cx="1162923" cy="1306918"/>
          </a:xfrm>
          <a:prstGeom prst="rect">
            <a:avLst/>
          </a:prstGeom>
          <a:noFill/>
          <a:ln w="9525">
            <a:solidFill>
              <a:schemeClr val="tx1"/>
            </a:solidFill>
            <a:miter lim="800000"/>
            <a:headEnd/>
            <a:tailEnd/>
          </a:ln>
        </p:spPr>
      </p:pic>
      <p:pic>
        <p:nvPicPr>
          <p:cNvPr id="47" name="Picture 23" descr="receipt.png"/>
          <p:cNvPicPr>
            <a:picLocks noChangeAspect="1"/>
          </p:cNvPicPr>
          <p:nvPr/>
        </p:nvPicPr>
        <p:blipFill>
          <a:blip r:embed="rId5" cstate="print"/>
          <a:srcRect t="13827"/>
          <a:stretch>
            <a:fillRect/>
          </a:stretch>
        </p:blipFill>
        <p:spPr bwMode="auto">
          <a:xfrm>
            <a:off x="3398837" y="6065837"/>
            <a:ext cx="1091893" cy="1230718"/>
          </a:xfrm>
          <a:prstGeom prst="rect">
            <a:avLst/>
          </a:prstGeom>
          <a:noFill/>
          <a:ln w="9525">
            <a:solidFill>
              <a:schemeClr val="tx1"/>
            </a:solidFill>
            <a:miter lim="800000"/>
            <a:headEnd/>
            <a:tailEnd/>
          </a:ln>
        </p:spPr>
      </p:pic>
      <p:pic>
        <p:nvPicPr>
          <p:cNvPr id="48" name="Picture 47" descr="merchant_delete1"/>
          <p:cNvPicPr/>
          <p:nvPr/>
        </p:nvPicPr>
        <p:blipFill>
          <a:blip r:embed="rId6" cstate="print"/>
          <a:srcRect t="15116"/>
          <a:stretch>
            <a:fillRect/>
          </a:stretch>
        </p:blipFill>
        <p:spPr bwMode="auto">
          <a:xfrm>
            <a:off x="4860285" y="4125098"/>
            <a:ext cx="1219200" cy="1559739"/>
          </a:xfrm>
          <a:prstGeom prst="rect">
            <a:avLst/>
          </a:prstGeom>
          <a:noFill/>
          <a:ln w="9525">
            <a:solidFill>
              <a:schemeClr val="tx1"/>
            </a:solidFill>
            <a:miter lim="800000"/>
            <a:headEnd/>
            <a:tailEnd/>
          </a:ln>
        </p:spPr>
      </p:pic>
      <p:pic>
        <p:nvPicPr>
          <p:cNvPr id="49" name="Picture 48" descr="page 175 Check-out screen"/>
          <p:cNvPicPr/>
          <p:nvPr/>
        </p:nvPicPr>
        <p:blipFill>
          <a:blip r:embed="rId7" cstate="print"/>
          <a:srcRect/>
          <a:stretch>
            <a:fillRect/>
          </a:stretch>
        </p:blipFill>
        <p:spPr bwMode="auto">
          <a:xfrm>
            <a:off x="7236133" y="5761037"/>
            <a:ext cx="1219200" cy="1524000"/>
          </a:xfrm>
          <a:prstGeom prst="rect">
            <a:avLst/>
          </a:prstGeom>
          <a:noFill/>
          <a:ln w="9525">
            <a:solidFill>
              <a:schemeClr val="tx1"/>
            </a:solidFill>
            <a:miter lim="800000"/>
            <a:headEnd/>
            <a:tailEnd/>
          </a:ln>
        </p:spPr>
      </p:pic>
      <p:pic>
        <p:nvPicPr>
          <p:cNvPr id="50" name="Picture 128" descr="page 180 Purchase details screen"/>
          <p:cNvPicPr>
            <a:picLocks noChangeAspect="1" noChangeArrowheads="1"/>
          </p:cNvPicPr>
          <p:nvPr/>
        </p:nvPicPr>
        <p:blipFill>
          <a:blip r:embed="rId8" cstate="print"/>
          <a:srcRect t="16396"/>
          <a:stretch>
            <a:fillRect/>
          </a:stretch>
        </p:blipFill>
        <p:spPr bwMode="auto">
          <a:xfrm>
            <a:off x="4583468" y="5807073"/>
            <a:ext cx="1329969" cy="1477964"/>
          </a:xfrm>
          <a:prstGeom prst="rect">
            <a:avLst/>
          </a:prstGeom>
          <a:noFill/>
          <a:ln w="9525">
            <a:solidFill>
              <a:schemeClr val="tx1"/>
            </a:solidFill>
            <a:miter lim="800000"/>
            <a:headEnd/>
            <a:tailEnd/>
          </a:ln>
        </p:spPr>
      </p:pic>
      <p:pic>
        <p:nvPicPr>
          <p:cNvPr id="51" name="Picture 65" descr="Dashboard"/>
          <p:cNvPicPr>
            <a:picLocks noChangeAspect="1" noChangeArrowheads="1"/>
          </p:cNvPicPr>
          <p:nvPr/>
        </p:nvPicPr>
        <p:blipFill>
          <a:blip r:embed="rId9" cstate="print"/>
          <a:srcRect/>
          <a:stretch>
            <a:fillRect/>
          </a:stretch>
        </p:blipFill>
        <p:spPr bwMode="auto">
          <a:xfrm>
            <a:off x="3350575" y="4098285"/>
            <a:ext cx="1419862" cy="1895320"/>
          </a:xfrm>
          <a:prstGeom prst="rect">
            <a:avLst/>
          </a:prstGeom>
          <a:noFill/>
          <a:ln w="9525">
            <a:solidFill>
              <a:schemeClr val="tx1"/>
            </a:solidFill>
            <a:miter lim="800000"/>
            <a:headEnd/>
            <a:tailEnd/>
          </a:ln>
        </p:spPr>
      </p:pic>
      <p:pic>
        <p:nvPicPr>
          <p:cNvPr id="52" name="Picture 51" descr="page 169 New Item screen"/>
          <p:cNvPicPr/>
          <p:nvPr/>
        </p:nvPicPr>
        <p:blipFill>
          <a:blip r:embed="rId10" cstate="print"/>
          <a:srcRect/>
          <a:stretch>
            <a:fillRect/>
          </a:stretch>
        </p:blipFill>
        <p:spPr bwMode="auto">
          <a:xfrm>
            <a:off x="6169333" y="4160837"/>
            <a:ext cx="1143000" cy="1554163"/>
          </a:xfrm>
          <a:prstGeom prst="rect">
            <a:avLst/>
          </a:prstGeom>
          <a:noFill/>
          <a:ln w="9525">
            <a:solidFill>
              <a:schemeClr val="tx1"/>
            </a:solidFill>
            <a:miter lim="800000"/>
            <a:headEnd/>
            <a:tailEnd/>
          </a:ln>
        </p:spPr>
      </p:pic>
      <p:pic>
        <p:nvPicPr>
          <p:cNvPr id="54" name="Picture 53" descr="page 177 Paying agent signature screen"/>
          <p:cNvPicPr/>
          <p:nvPr/>
        </p:nvPicPr>
        <p:blipFill>
          <a:blip r:embed="rId11" cstate="print"/>
          <a:srcRect t="5537" b="-432"/>
          <a:stretch>
            <a:fillRect/>
          </a:stretch>
        </p:blipFill>
        <p:spPr bwMode="auto">
          <a:xfrm>
            <a:off x="7437437" y="4084637"/>
            <a:ext cx="1282065" cy="1600200"/>
          </a:xfrm>
          <a:prstGeom prst="rect">
            <a:avLst/>
          </a:prstGeom>
          <a:noFill/>
          <a:ln w="3175">
            <a:solidFill>
              <a:schemeClr val="tx1"/>
            </a:solidFill>
            <a:miter lim="800000"/>
            <a:headEnd/>
            <a:tailEnd/>
          </a:ln>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5639" y="-75335"/>
            <a:ext cx="6159500" cy="438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13" cstate="print"/>
          <a:srcRect l="25000" t="14583" r="22656" b="14583"/>
          <a:stretch>
            <a:fillRect/>
          </a:stretch>
        </p:blipFill>
        <p:spPr bwMode="auto">
          <a:xfrm>
            <a:off x="208041" y="598164"/>
            <a:ext cx="1214359" cy="753315"/>
          </a:xfrm>
          <a:prstGeom prst="roundRect">
            <a:avLst>
              <a:gd name="adj" fmla="val 16667"/>
            </a:avLst>
          </a:prstGeom>
          <a:ln>
            <a:noFill/>
          </a:ln>
          <a:effectLst>
            <a:outerShdw blurRad="152400" dist="12000" dir="900000" sy="98000" kx="110000" ky="200000" algn="tl" rotWithShape="0">
              <a:srgbClr val="000000">
                <a:alpha val="0"/>
              </a:srgbClr>
            </a:outerShdw>
          </a:effectLst>
          <a:scene3d>
            <a:camera prst="perspectiveContrastingRightFacing"/>
            <a:lightRig rig="threePt" dir="t"/>
          </a:scene3d>
          <a:sp3d contourW="6350" prstMaterial="matte">
            <a:bevelT w="101600" h="101600"/>
            <a:contourClr>
              <a:srgbClr val="969696"/>
            </a:contourClr>
          </a:sp3d>
        </p:spPr>
      </p:pic>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19502" y="5160098"/>
            <a:ext cx="3515846" cy="202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71A7C3600484BB11859E5D4D6D198" ma:contentTypeVersion="9" ma:contentTypeDescription="Create a new document." ma:contentTypeScope="" ma:versionID="fdddd584720fad27a6623c048aceec2b">
  <xsd:schema xmlns:xsd="http://www.w3.org/2001/XMLSchema" xmlns:xs="http://www.w3.org/2001/XMLSchema" xmlns:p="http://schemas.microsoft.com/office/2006/metadata/properties" xmlns:ns2="830f8bcb-65ed-4a04-b204-e30ac646447d" targetNamespace="http://schemas.microsoft.com/office/2006/metadata/properties" ma:root="true" ma:fieldsID="51634d1dca7af4779547b56053339a8b" ns2:_="">
    <xsd:import namespace="830f8bcb-65ed-4a04-b204-e30ac646447d"/>
    <xsd:element name="properties">
      <xsd:complexType>
        <xsd:sequence>
          <xsd:element name="documentManagement">
            <xsd:complexType>
              <xsd:all>
                <xsd:element ref="ns2:Release_x0020_Version" minOccurs="0"/>
                <xsd:element ref="ns2:Contingency_x0020_Content" minOccurs="0"/>
                <xsd:element ref="ns2: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0f8bcb-65ed-4a04-b204-e30ac646447d" elementFormDefault="qualified">
    <xsd:import namespace="http://schemas.microsoft.com/office/2006/documentManagement/types"/>
    <xsd:import namespace="http://schemas.microsoft.com/office/infopath/2007/PartnerControls"/>
    <xsd:element name="Release_x0020_Version" ma:index="8" nillable="true" ma:displayName="Release Version" ma:description="SW Release Number" ma:internalName="Release_x0020_Version">
      <xsd:simpleType>
        <xsd:restriction base="dms:Text">
          <xsd:maxLength value="255"/>
        </xsd:restriction>
      </xsd:simpleType>
    </xsd:element>
    <xsd:element name="Contingency_x0020_Content" ma:index="9" nillable="true" ma:displayName="Contingency Content Tag" ma:format="Dropdown" ma:internalName="Contingency_x0020_Content">
      <xsd:simpleType>
        <xsd:restriction base="dms:Choice">
          <xsd:enumeration value="Administration"/>
          <xsd:enumeration value="Architecture"/>
          <xsd:enumeration value="Conferences"/>
          <xsd:enumeration value="Design"/>
          <xsd:enumeration value="Development"/>
          <xsd:enumeration value="Help Desk"/>
          <xsd:enumeration value="Information Assurance"/>
          <xsd:enumeration value="Interfaces"/>
          <xsd:enumeration value="Program Documents"/>
          <xsd:enumeration value="Release"/>
          <xsd:enumeration value="Requirements"/>
          <xsd:enumeration value="Templates"/>
          <xsd:enumeration value="Testing"/>
          <xsd:enumeration value="Training"/>
        </xsd:restriction>
      </xsd:simpleType>
    </xsd:element>
    <xsd:element name="Doc_x0020_Type" ma:index="10" nillable="true" ma:displayName="Document Type" ma:format="Dropdown" ma:internalName="Doc_x0020_Type">
      <xsd:simpleType>
        <xsd:restriction base="dms:Choice">
          <xsd:enumeration value="Agenda"/>
          <xsd:enumeration value="General"/>
          <xsd:enumeration value="Media File"/>
          <xsd:enumeration value="Meeting Minutes"/>
          <xsd:enumeration value="Project File"/>
          <xsd:enumeration value="Refer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ntingency_x0020_Content xmlns="830f8bcb-65ed-4a04-b204-e30ac646447d">Training</Contingency_x0020_Content>
    <Doc_x0020_Type xmlns="830f8bcb-65ed-4a04-b204-e30ac646447d" xsi:nil="true"/>
    <Release_x0020_Version xmlns="830f8bcb-65ed-4a04-b204-e30ac646447d" xsi:nil="true"/>
  </documentManagement>
</p:properties>
</file>

<file path=customXml/itemProps1.xml><?xml version="1.0" encoding="utf-8"?>
<ds:datastoreItem xmlns:ds="http://schemas.openxmlformats.org/officeDocument/2006/customXml" ds:itemID="{5B730B09-DA48-46DD-8339-537A24A5C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0f8bcb-65ed-4a04-b204-e30ac6464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BE1B88-CB1C-456B-A303-03008705BB2A}">
  <ds:schemaRefs>
    <ds:schemaRef ds:uri="http://schemas.microsoft.com/sharepoint/v3/contenttype/forms"/>
  </ds:schemaRefs>
</ds:datastoreItem>
</file>

<file path=customXml/itemProps3.xml><?xml version="1.0" encoding="utf-8"?>
<ds:datastoreItem xmlns:ds="http://schemas.openxmlformats.org/officeDocument/2006/customXml" ds:itemID="{FE1608AE-D214-416C-9C6E-04A6BB74058A}">
  <ds:schemaRef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830f8bcb-65ed-4a04-b204-e30ac646447d"/>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3195</TotalTime>
  <Words>989</Words>
  <Application>Microsoft Office PowerPoint</Application>
  <PresentationFormat>Custom</PresentationFormat>
  <Paragraphs>92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3in1 tri-fold brochure</dc:title>
  <dc:creator>Ann</dc:creator>
  <cp:lastModifiedBy>DLA</cp:lastModifiedBy>
  <cp:revision>182</cp:revision>
  <cp:lastPrinted>2016-03-09T18:39:17Z</cp:lastPrinted>
  <dcterms:created xsi:type="dcterms:W3CDTF">2010-04-10T21:28:20Z</dcterms:created>
  <dcterms:modified xsi:type="dcterms:W3CDTF">2016-04-13T16:19:15Z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0x01010009771A7C3600484BB11859E5D4D6D198</vt:lpwstr>
  </property>
  <property fmtid="{D5CDD505-2E9C-101B-9397-08002B2CF9AE}" pid="3" name="Order">
    <vt:r8>74900</vt:r8>
  </property>
  <property fmtid="{D5CDD505-2E9C-101B-9397-08002B2CF9AE}" pid="4" name="xd_ProgID">
    <vt:lpwstr/>
  </property>
  <property fmtid="{D5CDD505-2E9C-101B-9397-08002B2CF9AE}" pid="5" name="TemplateUrl">
    <vt:lpwstr/>
  </property>
</Properties>
</file>